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930" r:id="rId2"/>
    <p:sldMasterId id="2147483939" r:id="rId3"/>
    <p:sldMasterId id="2147483958" r:id="rId4"/>
  </p:sldMasterIdLst>
  <p:notesMasterIdLst>
    <p:notesMasterId r:id="rId23"/>
  </p:notesMasterIdLst>
  <p:handoutMasterIdLst>
    <p:handoutMasterId r:id="rId24"/>
  </p:handoutMasterIdLst>
  <p:sldIdLst>
    <p:sldId id="332" r:id="rId5"/>
    <p:sldId id="341" r:id="rId6"/>
    <p:sldId id="333" r:id="rId7"/>
    <p:sldId id="334" r:id="rId8"/>
    <p:sldId id="335" r:id="rId9"/>
    <p:sldId id="320" r:id="rId10"/>
    <p:sldId id="321" r:id="rId11"/>
    <p:sldId id="322" r:id="rId12"/>
    <p:sldId id="323" r:id="rId13"/>
    <p:sldId id="324" r:id="rId14"/>
    <p:sldId id="325" r:id="rId15"/>
    <p:sldId id="340" r:id="rId16"/>
    <p:sldId id="326" r:id="rId17"/>
    <p:sldId id="328" r:id="rId18"/>
    <p:sldId id="329" r:id="rId19"/>
    <p:sldId id="330" r:id="rId20"/>
    <p:sldId id="331" r:id="rId21"/>
    <p:sldId id="338" r:id="rId22"/>
  </p:sldIdLst>
  <p:sldSz cx="9144000" cy="6858000" type="screen4x3"/>
  <p:notesSz cx="7035800" cy="9321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dyllov_o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BB0"/>
    <a:srgbClr val="1E4ABD"/>
    <a:srgbClr val="C2113A"/>
    <a:srgbClr val="FFCC66"/>
    <a:srgbClr val="DDDDDD"/>
    <a:srgbClr val="CCCCCC"/>
    <a:srgbClr val="666666"/>
    <a:srgbClr val="E1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446" autoAdjust="0"/>
    <p:restoredTop sz="66396" autoAdjust="0"/>
  </p:normalViewPr>
  <p:slideViewPr>
    <p:cSldViewPr>
      <p:cViewPr>
        <p:scale>
          <a:sx n="120" d="100"/>
          <a:sy n="120" d="100"/>
        </p:scale>
        <p:origin x="-444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50" y="-102"/>
      </p:cViewPr>
      <p:guideLst>
        <p:guide orient="horz" pos="2936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&#1050;&#1045;&#1045;_2013\&#1043;&#1069;&#1056;\&#1086;&#1090;&#1095;&#1077;&#1090;\&#1058;&#1072;&#1073;&#1083;&#1080;&#1094;&#1072;%20&#1076;&#1083;&#1103;%20&#1086;&#1090;&#1095;&#1077;&#1090;&#1072;(1)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&#1050;&#1045;&#1045;_2013\&#1043;&#1069;&#1056;\&#1086;&#1090;&#1095;&#1077;&#1090;\&#1058;&#1072;&#1073;&#1083;&#1080;&#1094;&#1072;%20&#1076;&#1083;&#1103;%20&#1086;&#1090;&#1095;&#1077;&#1090;&#1072;(1)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СУБЪЕКТЫ </a:t>
            </a:r>
            <a:r>
              <a:rPr lang="ru-RU" sz="1600" dirty="0" smtClean="0"/>
              <a:t>ГЭР:</a:t>
            </a:r>
            <a:endParaRPr lang="ru-RU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8419789651504676E-2"/>
          <c:y val="0.14797348905677146"/>
          <c:w val="0.4394103312126787"/>
          <c:h val="0.7202932313076324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ru-RU" sz="1200" kern="1200">
          <a:solidFill>
            <a:schemeClr val="tx1"/>
          </a:solidFill>
          <a:latin typeface="Cambria" pitchFamily="18" charset="0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tx2"/>
              </a:solidFill>
            </c:spPr>
          </c:dPt>
          <c:dLbls>
            <c:dLbl>
              <c:idx val="0"/>
              <c:layout>
                <c:manualLayout>
                  <c:x val="5.2489063867016622E-3"/>
                  <c:y val="-0.1175178623505395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4912292213473314E-2"/>
                  <c:y val="0.11980715952172645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9473972003499565E-2"/>
                  <c:y val="-3.530074365704286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Лист1!$B$1:$D$1</c:f>
              <c:strCache>
                <c:ptCount val="3"/>
                <c:pt idx="0">
                  <c:v>Провели энергоаудит</c:v>
                </c:pt>
                <c:pt idx="1">
                  <c:v>Планируют в 2015 г.</c:v>
                </c:pt>
                <c:pt idx="2">
                  <c:v>Планируют в последующих годах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93</c:v>
                </c:pt>
                <c:pt idx="1">
                  <c:v>115</c:v>
                </c:pt>
                <c:pt idx="2">
                  <c:v>3664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2.6719977973461886E-2"/>
                  <c:y val="-2.029564012831729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2580558681885585E-2"/>
                  <c:y val="5.962197433654126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9473972003499565E-2"/>
                  <c:y val="-3.530074365704286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Лист1!$B$3:$D$3</c:f>
              <c:strCache>
                <c:ptCount val="3"/>
                <c:pt idx="0">
                  <c:v>Внедрили систему энергоменеджмента</c:v>
                </c:pt>
                <c:pt idx="1">
                  <c:v>Планируют в 2015 г.</c:v>
                </c:pt>
                <c:pt idx="2">
                  <c:v>Планируют в последующих годах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25</c:v>
                </c:pt>
                <c:pt idx="1">
                  <c:v>37</c:v>
                </c:pt>
                <c:pt idx="2">
                  <c:v>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-8.4884705219892678E-2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Доли!$B$26:$B$31</c:f>
              <c:strCache>
                <c:ptCount val="6"/>
                <c:pt idx="0">
                  <c:v>Уголь</c:v>
                </c:pt>
                <c:pt idx="1">
                  <c:v>Бензин</c:v>
                </c:pt>
                <c:pt idx="2">
                  <c:v>Газ</c:v>
                </c:pt>
                <c:pt idx="3">
                  <c:v>Электроэнергия</c:v>
                </c:pt>
                <c:pt idx="4">
                  <c:v>Теплоэнергия</c:v>
                </c:pt>
                <c:pt idx="5">
                  <c:v>Другие ТЭР</c:v>
                </c:pt>
              </c:strCache>
            </c:strRef>
          </c:cat>
          <c:val>
            <c:numRef>
              <c:f>Доли!$D$26:$D$31</c:f>
              <c:numCache>
                <c:formatCode>#,##0.0</c:formatCode>
                <c:ptCount val="6"/>
                <c:pt idx="0">
                  <c:v>52.193506123113281</c:v>
                </c:pt>
                <c:pt idx="1">
                  <c:v>1.1654211762141966</c:v>
                </c:pt>
                <c:pt idx="2">
                  <c:v>15.776141196717308</c:v>
                </c:pt>
                <c:pt idx="3">
                  <c:v>6.5426764585034816</c:v>
                </c:pt>
                <c:pt idx="4">
                  <c:v>4.6890896458589433</c:v>
                </c:pt>
                <c:pt idx="5">
                  <c:v>19.633165399592801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306501315081625"/>
          <c:y val="0.1240530057938113"/>
          <c:w val="0.29014790841086513"/>
          <c:h val="0.75189398841237742"/>
        </c:manualLayout>
      </c:layout>
      <c:overlay val="0"/>
      <c:txPr>
        <a:bodyPr/>
        <a:lstStyle/>
        <a:p>
          <a:pPr rtl="0"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Разделение!$J$7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6.1400963014024285E-2"/>
                  <c:y val="-0.16328946426180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Разделение!$D$2:$F$2</c:f>
              <c:strCache>
                <c:ptCount val="3"/>
                <c:pt idx="0">
                  <c:v>Государственные учреждения</c:v>
                </c:pt>
                <c:pt idx="1">
                  <c:v>Квазигосударственный сектор</c:v>
                </c:pt>
                <c:pt idx="2">
                  <c:v>Юридические лица (потребляющие более 1500 т.у.т.)</c:v>
                </c:pt>
              </c:strCache>
            </c:strRef>
          </c:cat>
          <c:val>
            <c:numRef>
              <c:f>Разделение!$D$1:$F$1</c:f>
              <c:numCache>
                <c:formatCode>0.00</c:formatCode>
                <c:ptCount val="3"/>
                <c:pt idx="0">
                  <c:v>1.3912693486055838</c:v>
                </c:pt>
                <c:pt idx="1">
                  <c:v>60.15985381669713</c:v>
                </c:pt>
                <c:pt idx="2">
                  <c:v>38.448876828452903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800432721097511"/>
          <c:y val="0.20041615682144837"/>
          <c:w val="0.34288733503385838"/>
          <c:h val="0.69563227265007377"/>
        </c:manualLayout>
      </c:layout>
      <c:overlay val="0"/>
      <c:txPr>
        <a:bodyPr/>
        <a:lstStyle/>
        <a:p>
          <a:pPr rtl="0"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mkk2008@mail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mkk2008@mail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C15CF-5916-44E2-B02D-62B69147011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0BC16B-49FF-497E-A4E2-B0BFE6EC150F}">
      <dgm:prSet/>
      <dgm:spPr/>
      <dgm:t>
        <a:bodyPr/>
        <a:lstStyle/>
        <a:p>
          <a:pPr rtl="0"/>
          <a:r>
            <a:rPr lang="ru-RU" b="1" dirty="0" smtClean="0"/>
            <a:t>Представитель: 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МУРЗАХМЕТОВ  Кабдулла Калиаскарович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365411C-5509-427B-823F-D6582DE246C5}" type="parTrans" cxnId="{4111C355-B544-41B1-86B0-100611FDE7D9}">
      <dgm:prSet/>
      <dgm:spPr/>
      <dgm:t>
        <a:bodyPr/>
        <a:lstStyle/>
        <a:p>
          <a:endParaRPr lang="ru-RU"/>
        </a:p>
      </dgm:t>
    </dgm:pt>
    <dgm:pt modelId="{6D2C77D9-8188-4EAD-9E9D-2D6F25E6210C}" type="sibTrans" cxnId="{4111C355-B544-41B1-86B0-100611FDE7D9}">
      <dgm:prSet/>
      <dgm:spPr/>
      <dgm:t>
        <a:bodyPr/>
        <a:lstStyle/>
        <a:p>
          <a:endParaRPr lang="ru-RU"/>
        </a:p>
      </dgm:t>
    </dgm:pt>
    <dgm:pt modelId="{C5845C1A-2308-4D94-BCA4-0C1EBB2F26BE}">
      <dgm:prSet/>
      <dgm:spPr/>
      <dgm:t>
        <a:bodyPr/>
        <a:lstStyle/>
        <a:p>
          <a:pPr rtl="0"/>
          <a:r>
            <a:rPr lang="ru-RU" b="1" dirty="0" smtClean="0"/>
            <a:t>Тел:</a:t>
          </a:r>
          <a:r>
            <a:rPr lang="ru-RU" dirty="0" smtClean="0"/>
            <a:t> 87070229139;  87015038184  </a:t>
          </a:r>
          <a:r>
            <a:rPr lang="en-US" b="1" dirty="0" smtClean="0"/>
            <a:t>E-mail:</a:t>
          </a:r>
          <a:r>
            <a:rPr lang="ru-RU" dirty="0" smtClean="0"/>
            <a:t> </a:t>
          </a:r>
          <a:r>
            <a:rPr lang="en-US" dirty="0" smtClean="0">
              <a:hlinkClick xmlns:r="http://schemas.openxmlformats.org/officeDocument/2006/relationships" r:id="rId1"/>
            </a:rPr>
            <a:t>mkk2008@mail.ru</a:t>
          </a:r>
          <a:r>
            <a:rPr lang="ru-RU" dirty="0" smtClean="0"/>
            <a:t> </a:t>
          </a:r>
          <a:endParaRPr lang="ru-RU" dirty="0"/>
        </a:p>
      </dgm:t>
    </dgm:pt>
    <dgm:pt modelId="{C63F5419-05A3-4A0F-994A-CC8096A5755B}" type="parTrans" cxnId="{18D26EA6-2351-4BF6-AA6C-02E7302F87C8}">
      <dgm:prSet/>
      <dgm:spPr/>
      <dgm:t>
        <a:bodyPr/>
        <a:lstStyle/>
        <a:p>
          <a:endParaRPr lang="ru-RU"/>
        </a:p>
      </dgm:t>
    </dgm:pt>
    <dgm:pt modelId="{D860ECE1-9521-4494-A952-250CC4A351FA}" type="sibTrans" cxnId="{18D26EA6-2351-4BF6-AA6C-02E7302F87C8}">
      <dgm:prSet/>
      <dgm:spPr/>
      <dgm:t>
        <a:bodyPr/>
        <a:lstStyle/>
        <a:p>
          <a:endParaRPr lang="ru-RU"/>
        </a:p>
      </dgm:t>
    </dgm:pt>
    <dgm:pt modelId="{F2509F60-149D-429D-92DB-E997604834C4}" type="pres">
      <dgm:prSet presAssocID="{DFAC15CF-5916-44E2-B02D-62B69147011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8493B-16C8-4C14-8D15-EF452FF0F631}" type="pres">
      <dgm:prSet presAssocID="{7E0BC16B-49FF-497E-A4E2-B0BFE6EC150F}" presName="circle1" presStyleLbl="node1" presStyleIdx="0" presStyleCnt="1"/>
      <dgm:spPr/>
    </dgm:pt>
    <dgm:pt modelId="{8E9069C8-7A6D-457B-A7EC-289D563CA5EF}" type="pres">
      <dgm:prSet presAssocID="{7E0BC16B-49FF-497E-A4E2-B0BFE6EC150F}" presName="space" presStyleCnt="0"/>
      <dgm:spPr/>
    </dgm:pt>
    <dgm:pt modelId="{A7767CDF-00FE-4C0F-B06F-6CB1C13E23CA}" type="pres">
      <dgm:prSet presAssocID="{7E0BC16B-49FF-497E-A4E2-B0BFE6EC150F}" presName="rect1" presStyleLbl="alignAcc1" presStyleIdx="0" presStyleCnt="1" custLinFactNeighborX="-633" custLinFactNeighborY="21947"/>
      <dgm:spPr/>
      <dgm:t>
        <a:bodyPr/>
        <a:lstStyle/>
        <a:p>
          <a:endParaRPr lang="ru-RU"/>
        </a:p>
      </dgm:t>
    </dgm:pt>
    <dgm:pt modelId="{CB3C8422-E141-4845-823F-88FBF07E9480}" type="pres">
      <dgm:prSet presAssocID="{7E0BC16B-49FF-497E-A4E2-B0BFE6EC150F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1D169-123B-4FAA-8621-EF82812E1D92}" type="pres">
      <dgm:prSet presAssocID="{7E0BC16B-49FF-497E-A4E2-B0BFE6EC150F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26EA6-2351-4BF6-AA6C-02E7302F87C8}" srcId="{7E0BC16B-49FF-497E-A4E2-B0BFE6EC150F}" destId="{C5845C1A-2308-4D94-BCA4-0C1EBB2F26BE}" srcOrd="0" destOrd="0" parTransId="{C63F5419-05A3-4A0F-994A-CC8096A5755B}" sibTransId="{D860ECE1-9521-4494-A952-250CC4A351FA}"/>
    <dgm:cxn modelId="{BB94E4C2-798C-4260-B09C-0C936346AFAB}" type="presOf" srcId="{7E0BC16B-49FF-497E-A4E2-B0BFE6EC150F}" destId="{A7767CDF-00FE-4C0F-B06F-6CB1C13E23CA}" srcOrd="0" destOrd="0" presId="urn:microsoft.com/office/officeart/2005/8/layout/target3"/>
    <dgm:cxn modelId="{62FB432C-C2C8-4E16-AFB3-35CA15E209C7}" type="presOf" srcId="{C5845C1A-2308-4D94-BCA4-0C1EBB2F26BE}" destId="{B181D169-123B-4FAA-8621-EF82812E1D92}" srcOrd="0" destOrd="0" presId="urn:microsoft.com/office/officeart/2005/8/layout/target3"/>
    <dgm:cxn modelId="{34D6F95F-24D1-42B9-B64C-E38BA51D2310}" type="presOf" srcId="{DFAC15CF-5916-44E2-B02D-62B69147011B}" destId="{F2509F60-149D-429D-92DB-E997604834C4}" srcOrd="0" destOrd="0" presId="urn:microsoft.com/office/officeart/2005/8/layout/target3"/>
    <dgm:cxn modelId="{DF0FC8D2-7C50-4D92-BE69-F5B87521A2A4}" type="presOf" srcId="{7E0BC16B-49FF-497E-A4E2-B0BFE6EC150F}" destId="{CB3C8422-E141-4845-823F-88FBF07E9480}" srcOrd="1" destOrd="0" presId="urn:microsoft.com/office/officeart/2005/8/layout/target3"/>
    <dgm:cxn modelId="{4111C355-B544-41B1-86B0-100611FDE7D9}" srcId="{DFAC15CF-5916-44E2-B02D-62B69147011B}" destId="{7E0BC16B-49FF-497E-A4E2-B0BFE6EC150F}" srcOrd="0" destOrd="0" parTransId="{7365411C-5509-427B-823F-D6582DE246C5}" sibTransId="{6D2C77D9-8188-4EAD-9E9D-2D6F25E6210C}"/>
    <dgm:cxn modelId="{BCA30F78-4376-4664-8830-7A753376A2DD}" type="presParOf" srcId="{F2509F60-149D-429D-92DB-E997604834C4}" destId="{B488493B-16C8-4C14-8D15-EF452FF0F631}" srcOrd="0" destOrd="0" presId="urn:microsoft.com/office/officeart/2005/8/layout/target3"/>
    <dgm:cxn modelId="{0245B45F-22D4-4D3D-8585-21CAD1803D56}" type="presParOf" srcId="{F2509F60-149D-429D-92DB-E997604834C4}" destId="{8E9069C8-7A6D-457B-A7EC-289D563CA5EF}" srcOrd="1" destOrd="0" presId="urn:microsoft.com/office/officeart/2005/8/layout/target3"/>
    <dgm:cxn modelId="{A7BA3E86-F7C7-4B75-BB7C-E8D76F2F065D}" type="presParOf" srcId="{F2509F60-149D-429D-92DB-E997604834C4}" destId="{A7767CDF-00FE-4C0F-B06F-6CB1C13E23CA}" srcOrd="2" destOrd="0" presId="urn:microsoft.com/office/officeart/2005/8/layout/target3"/>
    <dgm:cxn modelId="{2B2BBAF7-4FE3-4442-9DB4-DF19D9159D2D}" type="presParOf" srcId="{F2509F60-149D-429D-92DB-E997604834C4}" destId="{CB3C8422-E141-4845-823F-88FBF07E9480}" srcOrd="3" destOrd="0" presId="urn:microsoft.com/office/officeart/2005/8/layout/target3"/>
    <dgm:cxn modelId="{DB008320-184A-4C73-BC2B-AD3BE0FB3A83}" type="presParOf" srcId="{F2509F60-149D-429D-92DB-E997604834C4}" destId="{B181D169-123B-4FAA-8621-EF82812E1D92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8493B-16C8-4C14-8D15-EF452FF0F631}">
      <dsp:nvSpPr>
        <dsp:cNvPr id="0" name=""/>
        <dsp:cNvSpPr/>
      </dsp:nvSpPr>
      <dsp:spPr>
        <a:xfrm>
          <a:off x="0" y="0"/>
          <a:ext cx="518555" cy="51855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67CDF-00FE-4C0F-B06F-6CB1C13E23CA}">
      <dsp:nvSpPr>
        <dsp:cNvPr id="0" name=""/>
        <dsp:cNvSpPr/>
      </dsp:nvSpPr>
      <dsp:spPr>
        <a:xfrm>
          <a:off x="206327" y="0"/>
          <a:ext cx="8365017" cy="5185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Представитель: 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МУРЗАХМЕТОВ  Кабдулла Калиаскарович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327" y="0"/>
        <a:ext cx="4182508" cy="518555"/>
      </dsp:txXfrm>
    </dsp:sp>
    <dsp:sp modelId="{B181D169-123B-4FAA-8621-EF82812E1D92}">
      <dsp:nvSpPr>
        <dsp:cNvPr id="0" name=""/>
        <dsp:cNvSpPr/>
      </dsp:nvSpPr>
      <dsp:spPr>
        <a:xfrm>
          <a:off x="4441786" y="0"/>
          <a:ext cx="4182508" cy="51855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Тел:</a:t>
          </a:r>
          <a:r>
            <a:rPr lang="ru-RU" sz="1400" kern="1200" dirty="0" smtClean="0"/>
            <a:t> 87070229139;  87015038184  </a:t>
          </a:r>
          <a:r>
            <a:rPr lang="en-US" sz="1400" b="1" kern="1200" dirty="0" smtClean="0"/>
            <a:t>E-mail:</a:t>
          </a:r>
          <a:r>
            <a:rPr lang="ru-RU" sz="1400" kern="1200" dirty="0" smtClean="0"/>
            <a:t> </a:t>
          </a:r>
          <a:r>
            <a:rPr lang="en-US" sz="1400" kern="1200" dirty="0" smtClean="0">
              <a:hlinkClick xmlns:r="http://schemas.openxmlformats.org/officeDocument/2006/relationships" r:id="rId1"/>
            </a:rPr>
            <a:t>mkk2008@mail.ru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4441786" y="0"/>
        <a:ext cx="4182508" cy="518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0.37962</cdr:x>
      <cdr:y>0.14816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792379" cy="42675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0.2165</cdr:x>
      <cdr:y>0.88696</cdr:y>
    </cdr:from>
    <cdr:to>
      <cdr:x>0.3196</cdr:x>
      <cdr:y>0.94783</cdr:y>
    </cdr:to>
    <cdr:cxnSp macro="">
      <cdr:nvCxnSpPr>
        <cdr:cNvPr id="7" name="Соединительная линия уступом 6"/>
        <cdr:cNvCxnSpPr/>
      </cdr:nvCxnSpPr>
      <cdr:spPr>
        <a:xfrm xmlns:a="http://schemas.openxmlformats.org/drawingml/2006/main" flipV="1">
          <a:off x="1168841" y="2433099"/>
          <a:ext cx="556591" cy="166977"/>
        </a:xfrm>
        <a:prstGeom xmlns:a="http://schemas.openxmlformats.org/drawingml/2006/main" prst="bentConnector3">
          <a:avLst>
            <a:gd name="adj1" fmla="val 100000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0.33448</cdr:x>
      <cdr:y>0.18352</cdr:y>
    </cdr:from>
    <cdr:to>
      <cdr:x>0.42144</cdr:x>
      <cdr:y>0.2241</cdr:y>
    </cdr:to>
    <cdr:cxnSp macro="">
      <cdr:nvCxnSpPr>
        <cdr:cNvPr id="7" name="Соединительная линия уступом 6"/>
        <cdr:cNvCxnSpPr/>
      </cdr:nvCxnSpPr>
      <cdr:spPr>
        <a:xfrm xmlns:a="http://schemas.openxmlformats.org/drawingml/2006/main" rot="10800000" flipV="1">
          <a:off x="1962734" y="589424"/>
          <a:ext cx="510264" cy="130336"/>
        </a:xfrm>
        <a:prstGeom xmlns:a="http://schemas.openxmlformats.org/drawingml/2006/main" prst="bentConnector3">
          <a:avLst>
            <a:gd name="adj1" fmla="val 100000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B80CD4-4F42-4556-B318-F40AE8673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3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8BF4EE-6401-44A2-8185-C51F9E1D0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38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>
                <a:solidFill>
                  <a:prstClr val="black"/>
                </a:solidFill>
              </a:rPr>
              <a:pPr/>
              <a:t>8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988583" y="8858949"/>
            <a:ext cx="3047217" cy="46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eaLnBrk="1" fontAlgn="auto" hangingPunct="1">
              <a:spcBef>
                <a:spcPts val="0"/>
              </a:spcBef>
              <a:spcAft>
                <a:spcPts val="0"/>
              </a:spcAft>
            </a:pPr>
            <a:fld id="{0C7B8A1B-A169-42ED-96E3-CF5B68CF2C7A}" type="slidenum">
              <a:rPr lang="en-GB" sz="1300">
                <a:solidFill>
                  <a:prstClr val="black"/>
                </a:solidFill>
                <a:latin typeface="Calibri"/>
              </a:rPr>
              <a:pPr algn="r" defTabSz="947738" eaLnBrk="1" fontAlgn="auto" hangingPunct="1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GB"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62488" cy="3497263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107" y="4427855"/>
            <a:ext cx="5159587" cy="419481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3B317-D602-4EE5-806F-495311A8A65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>
                <a:solidFill>
                  <a:prstClr val="black"/>
                </a:solidFill>
              </a:rPr>
              <a:pPr/>
              <a:t>11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988583" y="8858949"/>
            <a:ext cx="3047217" cy="46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eaLnBrk="1" fontAlgn="auto" hangingPunct="1">
              <a:spcBef>
                <a:spcPts val="0"/>
              </a:spcBef>
              <a:spcAft>
                <a:spcPts val="0"/>
              </a:spcAft>
            </a:pPr>
            <a:fld id="{0C7B8A1B-A169-42ED-96E3-CF5B68CF2C7A}" type="slidenum">
              <a:rPr lang="en-GB" sz="1300">
                <a:solidFill>
                  <a:prstClr val="black"/>
                </a:solidFill>
                <a:latin typeface="Calibri"/>
              </a:rPr>
              <a:pPr algn="r" defTabSz="947738" eaLnBrk="1" fontAlgn="auto" hangingPunct="1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GB"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62488" cy="3497263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107" y="4427855"/>
            <a:ext cx="5159587" cy="419481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87014178397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A0E6C-79CD-463D-B81C-DBF34C3FB69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9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AFE1-9696-45BF-BCF0-61AA2236410F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79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AFE1-9696-45BF-BCF0-61AA2236410F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5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C6DB-4BB7-4D06-82A7-8E7031EF6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2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8798-7C96-4026-A3FC-90509E73D1F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19.11.2014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C91-0FCD-4731-8FBD-A5AE80DE5B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8798-7C96-4026-A3FC-90509E73D1F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19.11.2014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C91-0FCD-4731-8FBD-A5AE80DE5B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03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8798-7C96-4026-A3FC-90509E73D1F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19.11.2014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C91-0FCD-4731-8FBD-A5AE80DE5B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22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19.11.2014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37636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19.11.2014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82074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9595-A6B0-4504-942E-36D8CABCFE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E39E-210B-433F-A14C-015DA01A7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22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9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2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6CD225-345C-49DE-AE10-4E44759EF987}" type="datetime1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BDE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C8D2E8-A45F-4C94-993D-C6D645457455}" type="slidenum">
              <a:rPr lang="ru-RU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2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F8AD-8C2B-4E78-9AF1-075B4591746F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E80F-61F0-4464-B718-9DB9305F7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8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9C0B0-FADA-428C-8347-97C1AC7D2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23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0FE1-6AEB-4CE1-8EA4-D2CFCA820697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07319B-4602-4A5D-BA0A-A222AA4A1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73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985808-953E-48A2-BC19-958724B8326E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4C86C4-B338-4B5D-9DE3-94D53B256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38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ADD2C5-CF72-4901-A734-EB70B54A2929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2E47BC-547F-4FE2-954D-4398AAAA0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57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56B2-54D6-49D0-B2B9-F4F7BC98FC3D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9E4A-4212-49D9-8DF9-31E449715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60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3ED8-E218-42C2-8FF1-9878AA148281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68CA5C-69F5-430B-B58E-E5840D9C95E0}" type="slidenum">
              <a:rPr lang="ru-RU">
                <a:solidFill>
                  <a:srgbClr val="676A55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04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360E-9C3E-49ED-B1C8-8D24B99263FE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1C438-C7E6-47E0-991A-C5F311697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19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1E5B45-9B9D-4BAA-AB80-229DB237DE4A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6E917CD-018D-49C2-83F9-2A5F86F49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74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0E8F4-66EC-4B4B-A7F2-220D2EBAA349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09F9-2D54-48A3-87FF-741B48AB6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18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0249-C474-4F86-AAE8-5D44062A7021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F5D48-AD6A-4CCD-87EE-86737A631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54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28600"/>
            <a:ext cx="8156575" cy="589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108D-334D-4ED3-85AC-8552281F6F7F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67AA-413D-49BA-80D2-58B581EE3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8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534F-1A9D-4075-B46D-137706F37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36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0A2DF-E233-4199-B302-73A96405874D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D9630-C4BF-4872-8DAA-0CD69F5FC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80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306C-3CDB-43AE-924D-3F638C8E6633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5ECE-F0A2-4520-8205-85D8033BE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91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E794-16AA-4A0D-9883-5075A36B757E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8D234-B6EE-4EEF-84B2-66FC5E216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11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F917A-379E-409C-820F-2DD0DF97664C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59F4-186F-4407-A3EA-51F1EEA4B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03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2F85-7E23-4250-915E-88C5A00E3962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E8B8-0743-47DB-B421-A31EABA3C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35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35365" y="426854"/>
            <a:ext cx="6557819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 bwMode="gray">
          <a:xfrm>
            <a:off x="8755063" y="6567488"/>
            <a:ext cx="128587" cy="153987"/>
          </a:xfrm>
        </p:spPr>
        <p:txBody>
          <a:bodyPr wrap="none" lIns="0" tIns="0" rIns="0" bIns="0">
            <a:spAutoFit/>
          </a:bodyPr>
          <a:lstStyle>
            <a:lvl1pPr algn="l">
              <a:defRPr lang="en-US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4A525E-A3A0-4B03-A8E7-2C9D08BFEE7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64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17B3-22D7-45A6-8D3B-AF6E626587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15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BF7-1DDD-480F-958C-6DD5C50E60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89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00E3-C816-4640-9B89-96B7554497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83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FA6A-B858-4948-9D39-037CC0A1C3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6467D-09AB-467F-AC60-D95CCD6A3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45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D268-2490-4CC3-9336-B4C29E0488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98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442F-BD99-4D24-8520-6FCD804D6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10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FE68-C5D9-4B28-8028-EC92E6E800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24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CA92-6A83-45B0-A811-96249D452C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10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1760-2C73-431B-892A-79A2CC073D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10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88EB-FD83-4F7A-AD66-CAD4D25A85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19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B2A4-5924-4609-83BD-DE8618A86A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83061-BBEB-43EC-8348-B86B0760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2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8B3D-C93D-4378-8CCA-20C9B05C7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5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B513B-0D2E-41D5-AC39-DFF7EB46AD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0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5300"/>
            <a:ext cx="3008313" cy="4445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84C36-02CB-4203-9662-F618B6BE1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8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E898A-C1F0-4C40-8FFB-48874B7BE4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3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1040A5-10FA-4C27-B0E9-0A3FCAB27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20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8"/>
          <a:stretch>
            <a:fillRect/>
          </a:stretch>
        </p:blipFill>
        <p:spPr bwMode="auto">
          <a:xfrm>
            <a:off x="227013" y="228600"/>
            <a:ext cx="24796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1" y="-1"/>
            <a:ext cx="8497092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BB28798-7C96-4026-A3FC-90509E73D1F4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19.11.2014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4229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734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A7CFC91-0FCD-4731-8FBD-A5AE80DE5B3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15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FD11B6-F441-44C7-B3E5-F2DC8BE8F056}" type="datetime1">
              <a:rPr lang="ru-RU">
                <a:solidFill>
                  <a:srgbClr val="676A55"/>
                </a:solidFill>
              </a:rPr>
              <a:pPr>
                <a:defRPr/>
              </a:pPr>
              <a:t>19.11.2014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Calibri" pitchFamily="34" charset="0"/>
                <a:cs typeface="+mn-cs"/>
              </a:defRPr>
            </a:lvl1pPr>
          </a:lstStyle>
          <a:p>
            <a:pPr eaLnBrk="1" hangingPunct="1">
              <a:defRPr/>
            </a:pPr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CA7B7B-75C5-43F5-BA89-5184540D9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1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3202412-2AB0-4521-BDE7-5BB62C38DE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11/19/2014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E55124-6A88-4719-93EE-065FB91DA0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50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diagramData" Target="../diagrams/data1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microsoft.com/office/2007/relationships/diagramDrawing" Target="../diagrams/drawing1.xml"/><Relationship Id="rId5" Type="http://schemas.openxmlformats.org/officeDocument/2006/relationships/image" Target="../media/image7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chart" Target="../charts/chart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Excel_97-20032.xls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7.png"/><Relationship Id="rId4" Type="http://schemas.openxmlformats.org/officeDocument/2006/relationships/chart" Target="../charts/chart5.xml"/><Relationship Id="rId9" Type="http://schemas.openxmlformats.org/officeDocument/2006/relationships/oleObject" Target="../embeddings/_____Microsoft_Excel_97-20033.xls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02928" y="1828800"/>
            <a:ext cx="5241717" cy="609600"/>
          </a:xfrm>
        </p:spPr>
        <p:txBody>
          <a:bodyPr/>
          <a:lstStyle/>
          <a:p>
            <a:pPr algn="ctr"/>
            <a:r>
              <a:rPr lang="ru-RU" altLang="en-US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РЕСПУБЛИКА КАЗАХСТАН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3962400"/>
            <a:ext cx="8624296" cy="685800"/>
          </a:xfrm>
        </p:spPr>
        <p:txBody>
          <a:bodyPr>
            <a:normAutofit fontScale="25000" lnSpcReduction="20000"/>
          </a:bodyPr>
          <a:lstStyle/>
          <a:p>
            <a:pPr marL="180000" lvl="1" indent="0">
              <a:spcAft>
                <a:spcPts val="600"/>
              </a:spcAft>
              <a:buNone/>
            </a:pPr>
            <a:r>
              <a:rPr lang="ru-RU" altLang="en-US" sz="6200" b="1" dirty="0" smtClean="0">
                <a:solidFill>
                  <a:srgbClr val="00B050"/>
                </a:solidFill>
                <a:latin typeface="Arial Black" pitchFamily="34" charset="0"/>
              </a:rPr>
              <a:t>Доклад на тему: </a:t>
            </a:r>
            <a:r>
              <a:rPr lang="ru-RU" altLang="en-US" sz="7200" dirty="0" smtClean="0">
                <a:solidFill>
                  <a:srgbClr val="1E4ABD"/>
                </a:solidFill>
                <a:latin typeface="Times New Roman" pitchFamily="18" charset="0"/>
                <a:cs typeface="Times New Roman" pitchFamily="18" charset="0"/>
              </a:rPr>
              <a:t>«ОБЗОР ТЕКУЩЕГО ПОЛОЖЕНИЯ УСТОЙЧИВОЙ </a:t>
            </a:r>
          </a:p>
          <a:p>
            <a:pPr marL="180000" lvl="1" indent="0">
              <a:spcAft>
                <a:spcPts val="600"/>
              </a:spcAft>
              <a:buNone/>
            </a:pPr>
            <a:r>
              <a:rPr lang="ru-RU" altLang="en-US" sz="7200" dirty="0" smtClean="0">
                <a:solidFill>
                  <a:srgbClr val="1E4ABD"/>
                </a:solidFill>
                <a:latin typeface="Times New Roman" pitchFamily="18" charset="0"/>
                <a:cs typeface="Times New Roman" pitchFamily="18" charset="0"/>
              </a:rPr>
              <a:t>ЭНЕРГЕТИКИ в РЕСПУБЛИКИ КАЗАХСТАН»</a:t>
            </a:r>
          </a:p>
          <a:p>
            <a:pPr lvl="1" indent="450850" algn="just">
              <a:buFont typeface="Wingdings 2" pitchFamily="18" charset="2"/>
              <a:buNone/>
            </a:pPr>
            <a:endParaRPr lang="ru-RU" altLang="en-US" sz="2100" dirty="0" smtClean="0">
              <a:latin typeface="Georgia" pitchFamily="18" charset="0"/>
            </a:endParaRPr>
          </a:p>
          <a:p>
            <a:pPr lvl="1" indent="450850" algn="just">
              <a:buFont typeface="Wingdings 2" pitchFamily="18" charset="2"/>
              <a:buNone/>
            </a:pPr>
            <a:endParaRPr lang="ru-RU" altLang="en-US" sz="2100" dirty="0" smtClean="0">
              <a:latin typeface="Georgia" pitchFamily="18" charset="0"/>
            </a:endParaRPr>
          </a:p>
          <a:p>
            <a:pPr lvl="1" indent="450850" algn="just">
              <a:buFont typeface="Wingdings 2" pitchFamily="18" charset="2"/>
              <a:buNone/>
            </a:pPr>
            <a:endParaRPr lang="ru-RU" altLang="en-US" sz="1800" dirty="0" smtClean="0">
              <a:latin typeface="Georgia" pitchFamily="18" charset="0"/>
            </a:endParaRPr>
          </a:p>
          <a:p>
            <a:pPr lvl="1" indent="450850" algn="just">
              <a:buFont typeface="Wingdings 2" pitchFamily="18" charset="2"/>
              <a:buNone/>
            </a:pPr>
            <a:endParaRPr lang="ru-RU" altLang="en-US" sz="15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45" name="Рисунок 11" descr="spa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4" y="5966362"/>
            <a:ext cx="990600" cy="77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45" y="157012"/>
            <a:ext cx="1440710" cy="72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345283" y="762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CASEP</a:t>
            </a:r>
            <a:endParaRPr lang="ru-RU" altLang="en-US" sz="3200" b="1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399" y="886367"/>
            <a:ext cx="8908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  <a:latin typeface="Arial Black" pitchFamily="34" charset="0"/>
              </a:rPr>
              <a:t>Программа по устойчивой энергетике для </a:t>
            </a:r>
            <a:r>
              <a:rPr lang="ru-RU" sz="1200" dirty="0" smtClean="0">
                <a:solidFill>
                  <a:srgbClr val="0070C0"/>
                </a:solidFill>
                <a:latin typeface="Arial Black" pitchFamily="34" charset="0"/>
              </a:rPr>
              <a:t>Центральной </a:t>
            </a:r>
            <a:r>
              <a:rPr lang="ru-RU" sz="1200" dirty="0">
                <a:solidFill>
                  <a:srgbClr val="0070C0"/>
                </a:solidFill>
                <a:latin typeface="Arial Black" pitchFamily="34" charset="0"/>
              </a:rPr>
              <a:t>Азии: </a:t>
            </a:r>
            <a:r>
              <a:rPr lang="ru-RU" sz="1200" dirty="0" smtClean="0">
                <a:solidFill>
                  <a:srgbClr val="0070C0"/>
                </a:solidFill>
                <a:latin typeface="Arial Black" pitchFamily="34" charset="0"/>
              </a:rPr>
              <a:t>возобновляемые </a:t>
            </a:r>
            <a:r>
              <a:rPr lang="ru-RU" sz="1200" dirty="0">
                <a:solidFill>
                  <a:srgbClr val="0070C0"/>
                </a:solidFill>
                <a:latin typeface="Arial Black" pitchFamily="34" charset="0"/>
              </a:rPr>
              <a:t>и</a:t>
            </a:r>
            <a:r>
              <a:rPr lang="ru-RU" sz="1200" dirty="0" smtClean="0">
                <a:solidFill>
                  <a:srgbClr val="0070C0"/>
                </a:solidFill>
                <a:latin typeface="Arial Black" pitchFamily="34" charset="0"/>
              </a:rPr>
              <a:t>сточники</a:t>
            </a:r>
            <a:r>
              <a:rPr lang="ru-RU" sz="1200" dirty="0">
                <a:solidFill>
                  <a:srgbClr val="0070C0"/>
                </a:solidFill>
                <a:latin typeface="Arial Black" pitchFamily="34" charset="0"/>
              </a:rPr>
              <a:t>  энергии </a:t>
            </a:r>
            <a:r>
              <a:rPr lang="ru-RU" sz="1200" dirty="0" smtClean="0">
                <a:solidFill>
                  <a:srgbClr val="0070C0"/>
                </a:solidFill>
                <a:latin typeface="Arial Black" pitchFamily="34" charset="0"/>
              </a:rPr>
              <a:t>– энергоэффективность</a:t>
            </a:r>
            <a:endParaRPr lang="ru-RU" sz="1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52405" y="2358848"/>
            <a:ext cx="501039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Межгосударственная Комиссия по Устойчивому Развитию (МКУР)</a:t>
            </a:r>
            <a:endParaRPr lang="ru-RU" altLang="en-US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араллелограмм 10"/>
          <p:cNvSpPr/>
          <p:nvPr/>
        </p:nvSpPr>
        <p:spPr>
          <a:xfrm>
            <a:off x="8065000" y="6248400"/>
            <a:ext cx="621800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th0VHN6C6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8" y="1735294"/>
            <a:ext cx="1600200" cy="108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C:\Users\abdyllov_o\AppData\Local\Microsoft\Windows\Temporary Internet Files\Content.Word\thOS5Q7H5T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00" y="1591132"/>
            <a:ext cx="1341755" cy="13773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04800" y="3048000"/>
            <a:ext cx="86242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en-US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СЕМИНАР на тему</a:t>
            </a:r>
            <a:r>
              <a:rPr lang="ru-RU" altLang="en-US" sz="2000" b="1" dirty="0">
                <a:solidFill>
                  <a:srgbClr val="00B050"/>
                </a:solidFill>
                <a:latin typeface="Arial" charset="0"/>
                <a:cs typeface="Arial" charset="0"/>
              </a:rPr>
              <a:t>: </a:t>
            </a:r>
            <a:r>
              <a:rPr lang="ru-RU" altLang="en-US" sz="20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«</a:t>
            </a:r>
            <a:r>
              <a:rPr lang="ru-RU" altLang="en-US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Повышение потенциала МКУР ЦА и его институтов в вопросах развития ВИЭ и ЭЭ</a:t>
            </a:r>
            <a:r>
              <a:rPr lang="ru-RU" altLang="en-US" sz="20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»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255297765"/>
              </p:ext>
            </p:extLst>
          </p:nvPr>
        </p:nvGraphicFramePr>
        <p:xfrm>
          <a:off x="383998" y="5447806"/>
          <a:ext cx="8624295" cy="518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34510" y="6248400"/>
            <a:ext cx="3276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2113A"/>
                </a:solidFill>
                <a:latin typeface="Arial Black" pitchFamily="34" charset="0"/>
              </a:rPr>
              <a:t>г. </a:t>
            </a:r>
            <a:r>
              <a:rPr lang="ru-RU" sz="1600" b="1" dirty="0">
                <a:solidFill>
                  <a:srgbClr val="C2113A"/>
                </a:solidFill>
                <a:latin typeface="Arial Black" pitchFamily="34" charset="0"/>
              </a:rPr>
              <a:t>Душанбе, Таджикистан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879065"/>
              </p:ext>
            </p:extLst>
          </p:nvPr>
        </p:nvGraphicFramePr>
        <p:xfrm>
          <a:off x="285751" y="142875"/>
          <a:ext cx="1162050" cy="79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Изображение" r:id="rId12" imgW="2457143" imgH="1657581" progId="StaticMetafile">
                  <p:embed/>
                </p:oleObj>
              </mc:Choice>
              <mc:Fallback>
                <p:oleObj name="Изображение" r:id="rId12" imgW="2457143" imgH="1657581" progId="StaticMetafil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142875"/>
                        <a:ext cx="1162050" cy="792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90278" y="517190"/>
            <a:ext cx="2963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/>
            <a:r>
              <a:rPr lang="ru-RU" altLang="en-US" sz="1200" dirty="0">
                <a:solidFill>
                  <a:srgbClr val="C00000"/>
                </a:solidFill>
                <a:latin typeface="Arial" charset="0"/>
                <a:cs typeface="Arial" charset="0"/>
              </a:rPr>
              <a:t>Финансируется Европейским Союзом </a:t>
            </a:r>
            <a:r>
              <a:rPr lang="en-GB" altLang="en-US" sz="12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1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2420888"/>
            <a:ext cx="8312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+mn-cs"/>
              </a:rPr>
              <a:t>УЧАСТИЕ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+mn-cs"/>
              </a:rPr>
              <a:t>АО «ИНСТИТУТ РАЗВИТИЯ ЭЛЕКТРОЭНЕРГЕТИКИ И ЭНЕРГОСБЕРЕЖЕНИЯ»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+mn-cs"/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  <a:ea typeface="+mn-ea"/>
                <a:cs typeface="+mn-cs"/>
              </a:rPr>
              <a:t>Казахэнергоэкспертиза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+mn-cs"/>
              </a:rPr>
              <a:t>)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+mn-cs"/>
              </a:rPr>
              <a:t>В РЕАЛИЗАЦИИ ГОСУДАРСТВЕННОЙ ПОЛИТИКИ ЭНЕРГОСБЕРЕЖЕНИЯ И ПОВЫШЕНИЯ ЭНЕРГОЭФФЕКТИВНОСТИ</a:t>
            </a:r>
            <a:endParaRPr lang="ru-RU" sz="2400" dirty="0">
              <a:solidFill>
                <a:srgbClr val="002060"/>
              </a:solidFill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57200"/>
            <a:ext cx="1828800" cy="1762627"/>
          </a:xfrm>
          <a:prstGeom prst="rect">
            <a:avLst/>
          </a:prstGeom>
        </p:spPr>
      </p:pic>
      <p:sp>
        <p:nvSpPr>
          <p:cNvPr id="5" name="Параллелограмм 4"/>
          <p:cNvSpPr/>
          <p:nvPr/>
        </p:nvSpPr>
        <p:spPr>
          <a:xfrm>
            <a:off x="7772400" y="6095999"/>
            <a:ext cx="1079001" cy="5886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5"/>
          <p:cNvSpPr>
            <a:spLocks noChangeArrowheads="1"/>
          </p:cNvSpPr>
          <p:nvPr/>
        </p:nvSpPr>
        <p:spPr bwMode="gray">
          <a:xfrm rot="10800000">
            <a:off x="10522" y="548679"/>
            <a:ext cx="9143999" cy="477513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6562"/>
            <a:ext cx="895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lvl="0" algn="r">
              <a:defRPr sz="2000">
                <a:solidFill>
                  <a:srgbClr val="0070C0"/>
                </a:solidFill>
                <a:latin typeface="Cambria" pitchFamily="18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3BB0"/>
                </a:solidFill>
              </a:rPr>
              <a:t>ГОСУДАРСТВЕННЫЙ </a:t>
            </a:r>
            <a:r>
              <a:rPr lang="ru-RU" b="1" dirty="0">
                <a:solidFill>
                  <a:srgbClr val="003BB0"/>
                </a:solidFill>
              </a:rPr>
              <a:t>ЭНЕРГЕТИЧЕСКИЙ РЕЕСТР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2060" y="836712"/>
            <a:ext cx="40319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</a:rPr>
              <a:t>СУБЪЕКТЫ ГЭР ОБЯЗАНЫ: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solidFill>
                  <a:prstClr val="black"/>
                </a:solidFill>
                <a:latin typeface="Cambria" pitchFamily="18" charset="0"/>
              </a:rPr>
              <a:t>ВНЕДРИТЬ СИСТЕМУ ЭНЕРГОМЕНЕДЖМЕНТА 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solidFill>
                  <a:prstClr val="black"/>
                </a:solidFill>
                <a:latin typeface="Cambria" pitchFamily="18" charset="0"/>
              </a:rPr>
              <a:t>ПРОВЕСТИ ЭНЕРГЕТИЧЕСКИЙ АУДИТ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solidFill>
                  <a:prstClr val="black"/>
                </a:solidFill>
                <a:latin typeface="Cambria" pitchFamily="18" charset="0"/>
              </a:rPr>
              <a:t>РАЗРАБОТАТЬ И РЕАЛИЗОВАТЬ ПЛАН МЕРОПРИЯТИЙ ПО ЭНЕРГОСБЕРЕЖЕНИЮ</a:t>
            </a:r>
            <a:endParaRPr lang="ru-RU" sz="1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78942218"/>
              </p:ext>
            </p:extLst>
          </p:nvPr>
        </p:nvGraphicFramePr>
        <p:xfrm>
          <a:off x="55572" y="764704"/>
          <a:ext cx="472149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1355031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5503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Cambria" pitchFamily="18" charset="0"/>
              </a:rPr>
              <a:t>ВСЕГО</a:t>
            </a:r>
            <a:r>
              <a:rPr lang="ru-RU" sz="1800" b="1" i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ru-RU" sz="1800" b="1" i="1" dirty="0" smtClean="0">
                <a:solidFill>
                  <a:srgbClr val="C00000"/>
                </a:solidFill>
                <a:latin typeface="Cambria" pitchFamily="18" charset="0"/>
              </a:rPr>
              <a:t>11781 </a:t>
            </a:r>
            <a:r>
              <a:rPr lang="ru-RU" sz="1400" b="1" i="1" dirty="0">
                <a:solidFill>
                  <a:prstClr val="black"/>
                </a:solidFill>
                <a:latin typeface="Cambria" pitchFamily="18" charset="0"/>
              </a:rPr>
              <a:t>СУБЪЕКТОВ: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F8F8F8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ru-RU" sz="1600" b="1" i="1" dirty="0" smtClean="0">
                <a:solidFill>
                  <a:srgbClr val="F8F8F8">
                    <a:lumMod val="75000"/>
                  </a:srgbClr>
                </a:solidFill>
                <a:latin typeface="Cambria" pitchFamily="18" charset="0"/>
              </a:rPr>
              <a:t>  </a:t>
            </a:r>
            <a:r>
              <a:rPr lang="ru-RU" sz="1400" b="1" i="1" dirty="0" smtClean="0">
                <a:solidFill>
                  <a:prstClr val="black"/>
                </a:solidFill>
                <a:latin typeface="Calibri"/>
              </a:rPr>
              <a:t>ГОСУДАРСТВЕННЫЕ УЧРЕЖДЕНИЯ  –   </a:t>
            </a:r>
            <a:r>
              <a:rPr lang="ru-RU" sz="1600" b="1" i="1" dirty="0" smtClean="0">
                <a:solidFill>
                  <a:srgbClr val="C00000"/>
                </a:solidFill>
                <a:latin typeface="Calibri"/>
              </a:rPr>
              <a:t>7823</a:t>
            </a:r>
            <a:r>
              <a:rPr lang="ru-RU" sz="1400" b="1" i="1" dirty="0" smtClean="0">
                <a:solidFill>
                  <a:prstClr val="black"/>
                </a:solidFill>
                <a:latin typeface="Calibri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Calibri"/>
              </a:rPr>
              <a:t>   КВАЗИГОСУДАРСТВЕННЫЕ  УЧРЕЖДЕНИЯ </a:t>
            </a:r>
            <a:r>
              <a:rPr lang="ru-RU" sz="1400" b="1" i="1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ru-RU" sz="1600" b="1" i="1" dirty="0" smtClean="0">
                <a:solidFill>
                  <a:srgbClr val="C00000"/>
                </a:solidFill>
                <a:latin typeface="Calibri"/>
              </a:rPr>
              <a:t>3582</a:t>
            </a:r>
            <a:r>
              <a:rPr lang="ru-RU" sz="1400" b="1" i="1" dirty="0" smtClean="0">
                <a:solidFill>
                  <a:prstClr val="black"/>
                </a:solidFill>
                <a:latin typeface="Calibri"/>
              </a:rPr>
              <a:t>;</a:t>
            </a:r>
            <a:endParaRPr lang="ru-RU" sz="1400" b="1" i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Calibri"/>
              </a:rPr>
              <a:t>ЮРИДИЧЕСКИЕ ЛИЦА</a:t>
            </a: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Calibri"/>
              </a:rPr>
              <a:t>–</a:t>
            </a:r>
            <a:r>
              <a:rPr lang="de-DE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Calibri"/>
              </a:rPr>
              <a:t>376</a:t>
            </a:r>
            <a:endParaRPr lang="ru-RU" sz="16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76056" y="2564904"/>
            <a:ext cx="0" cy="93610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67544" y="3645025"/>
            <a:ext cx="590465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6164" y="3717032"/>
            <a:ext cx="403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Cambria" pitchFamily="18" charset="0"/>
              </a:rPr>
              <a:t>ЧТО ПОЛУЧИТ СТРАНА?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9" y="4175209"/>
            <a:ext cx="7128792" cy="2062103"/>
          </a:xfrm>
          <a:prstGeom prst="rect">
            <a:avLst/>
          </a:prstGeom>
          <a:ln>
            <a:solidFill>
              <a:srgbClr val="FFFF00"/>
            </a:solidFill>
          </a:ln>
          <a:effectLst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ПОВЫШЕНИЕ </a:t>
            </a:r>
            <a:r>
              <a:rPr lang="ru-RU" sz="1600" b="1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ЭНЕРГОЭФФЕКТИВНОСТИ В </a:t>
            </a:r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ОТРАСЛЯХ ЭКОНОМИКИ</a:t>
            </a:r>
            <a:endParaRPr lang="ru-RU" sz="1600" b="1" dirty="0">
              <a:solidFill>
                <a:prstClr val="black"/>
              </a:solidFill>
              <a:latin typeface="Cambria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ИННОВАЦИОННЫЕ ПРЕДЛОЖЕНИЯ В </a:t>
            </a:r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ОБЛАСТИ ЭНЕРГОСБЕРЕЖЕНИЯ И ПОВЫШЕНИЯ ЭНЕРГОЭФФЕКТИВНОСТИ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ФАКТИЧЕСКИЙ ПОТЕНЦИАЛ ЭНЕРГОСБЕРЕЖЕНИЯ СТРАНЫ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СНИЖЕНИЕ ЭНЕРГОЕМКОСТИ ВВП СТРАНЫ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БЭНЧМАРКИНГ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ПРОМЫШЛЕННОСТИ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ТРАНСФЕРТ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ЭНЕРГОЭФФЕКТИВНЫХ ТЕХНОЛОГИЙ</a:t>
            </a:r>
            <a:endParaRPr lang="ru-RU" sz="1600" b="1" dirty="0">
              <a:solidFill>
                <a:prstClr val="black"/>
              </a:solidFill>
              <a:latin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НАУКИ В ОБЛАСТИ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ЭНЕРГОСБЕРЕЖЕНИЯ</a:t>
            </a:r>
            <a:endParaRPr lang="ru-RU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932040" y="1924006"/>
            <a:ext cx="468052" cy="56889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076056" y="908720"/>
            <a:ext cx="0" cy="93610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 rot="5400000">
            <a:off x="6648208" y="3128945"/>
            <a:ext cx="765716" cy="84250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7635547" y="3645025"/>
            <a:ext cx="1153803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6296" y="4433678"/>
            <a:ext cx="1481046" cy="165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араллелограмм 19"/>
          <p:cNvSpPr/>
          <p:nvPr/>
        </p:nvSpPr>
        <p:spPr>
          <a:xfrm>
            <a:off x="8065000" y="6248400"/>
            <a:ext cx="926600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74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95424"/>
            <a:ext cx="892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white"/>
                </a:solidFill>
                <a:latin typeface="Arial Narrow" pitchFamily="34" charset="0"/>
              </a:rPr>
              <a:t>      АО «ИНСТИТУТ РАЗВИТИЯ ЭЛЕКТРОЭНЕРГЕТИКИ И ЭНЕРГОСБЕРЕЖЕНИЯ»</a:t>
            </a:r>
            <a:endParaRPr lang="ru-RU" sz="18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120"/>
            <a:ext cx="1020200" cy="9832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6364" y="3645024"/>
            <a:ext cx="6419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1F497D"/>
                </a:solidFill>
                <a:latin typeface="Cambria" pitchFamily="18" charset="0"/>
              </a:rPr>
              <a:t>Внедрение системы </a:t>
            </a:r>
            <a:r>
              <a:rPr lang="ru-RU" sz="1600" b="1" dirty="0" err="1" smtClean="0">
                <a:solidFill>
                  <a:srgbClr val="1F497D"/>
                </a:solidFill>
                <a:latin typeface="Cambria" pitchFamily="18" charset="0"/>
              </a:rPr>
              <a:t>энергоменеджмента</a:t>
            </a:r>
            <a:r>
              <a:rPr lang="ru-RU" sz="1600" b="1" dirty="0" smtClean="0">
                <a:solidFill>
                  <a:srgbClr val="1F497D"/>
                </a:solidFill>
                <a:latin typeface="Cambria" pitchFamily="18" charset="0"/>
              </a:rPr>
              <a:t> по </a:t>
            </a:r>
            <a:r>
              <a:rPr lang="de-DE" sz="1600" b="1" dirty="0" smtClean="0">
                <a:solidFill>
                  <a:srgbClr val="1F497D"/>
                </a:solidFill>
                <a:latin typeface="Cambria" pitchFamily="18" charset="0"/>
              </a:rPr>
              <a:t>ISO50001</a:t>
            </a:r>
            <a:endParaRPr lang="ru-RU" sz="1600" b="1" dirty="0">
              <a:solidFill>
                <a:srgbClr val="1F497D"/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1206" y="723002"/>
            <a:ext cx="6351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1F497D"/>
                </a:solidFill>
                <a:latin typeface="Cambria" pitchFamily="18" charset="0"/>
              </a:rPr>
              <a:t>Прохождение субъектами</a:t>
            </a:r>
            <a:r>
              <a:rPr lang="de-DE" sz="1600" b="1" dirty="0" smtClean="0">
                <a:solidFill>
                  <a:srgbClr val="1F497D"/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1F497D"/>
                </a:solidFill>
                <a:latin typeface="Cambria" pitchFamily="18" charset="0"/>
              </a:rPr>
              <a:t>ГЭР обязательного энергоаудита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987088"/>
              </p:ext>
            </p:extLst>
          </p:nvPr>
        </p:nvGraphicFramePr>
        <p:xfrm>
          <a:off x="611560" y="926232"/>
          <a:ext cx="71287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234441"/>
              </p:ext>
            </p:extLst>
          </p:nvPr>
        </p:nvGraphicFramePr>
        <p:xfrm>
          <a:off x="107504" y="3814301"/>
          <a:ext cx="8280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7504" y="6402814"/>
            <a:ext cx="3491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i="1" dirty="0" smtClean="0">
                <a:solidFill>
                  <a:srgbClr val="1F497D"/>
                </a:solidFill>
                <a:latin typeface="Cambria" pitchFamily="18" charset="0"/>
              </a:rPr>
              <a:t>(по состоянию на ноябрь 2014 г.)</a:t>
            </a:r>
            <a:endParaRPr lang="ru-RU" sz="1600" i="1" dirty="0">
              <a:solidFill>
                <a:srgbClr val="1F497D"/>
              </a:solidFill>
              <a:latin typeface="Cambria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2144" y="3573016"/>
            <a:ext cx="8675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16216" y="3140968"/>
            <a:ext cx="2535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1F497D"/>
                </a:solidFill>
                <a:latin typeface="Cambria" pitchFamily="18" charset="0"/>
              </a:rPr>
              <a:t>Всего субъектов 3872</a:t>
            </a:r>
            <a:endParaRPr lang="ru-RU" sz="1600" b="1" dirty="0">
              <a:solidFill>
                <a:srgbClr val="1F497D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488" y="6079123"/>
            <a:ext cx="2535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1F497D"/>
                </a:solidFill>
                <a:latin typeface="Cambria" pitchFamily="18" charset="0"/>
              </a:rPr>
              <a:t>Всего субъектов 499</a:t>
            </a:r>
            <a:endParaRPr lang="ru-RU" sz="1600" b="1" dirty="0">
              <a:solidFill>
                <a:srgbClr val="1F497D"/>
              </a:solidFill>
              <a:latin typeface="Cambria" pitchFamily="18" charset="0"/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8065000" y="6248400"/>
            <a:ext cx="852880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214313"/>
            <a:ext cx="8715375" cy="7858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323850" y="425450"/>
            <a:ext cx="856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2800" b="1" dirty="0">
                <a:solidFill>
                  <a:srgbClr val="003BB0"/>
                </a:solidFill>
                <a:latin typeface="Cambria" pitchFamily="18" charset="0"/>
              </a:rPr>
              <a:t>ВЫВОДЫ </a:t>
            </a:r>
            <a:r>
              <a:rPr lang="ru-RU" altLang="ru-RU" sz="2800" b="1" dirty="0" smtClean="0">
                <a:solidFill>
                  <a:srgbClr val="003BB0"/>
                </a:solidFill>
                <a:latin typeface="Cambria" pitchFamily="18" charset="0"/>
              </a:rPr>
              <a:t> ГЭР</a:t>
            </a:r>
            <a:endParaRPr lang="ru-RU" altLang="ru-RU" sz="2800" b="1" dirty="0">
              <a:solidFill>
                <a:srgbClr val="003BB0"/>
              </a:solidFill>
              <a:latin typeface="Cambria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313" y="1412776"/>
          <a:ext cx="435768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395288" y="1125538"/>
            <a:ext cx="4141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200" b="1">
                <a:solidFill>
                  <a:prstClr val="black"/>
                </a:solidFill>
                <a:latin typeface="Cambria" pitchFamily="18" charset="0"/>
              </a:rPr>
              <a:t>Доля потребления основных энергетических ресурсов субъектами ГЭР в общем потреблении, %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905387" y="1027581"/>
          <a:ext cx="3987788" cy="27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5" name="Прямоугольник 3"/>
          <p:cNvSpPr>
            <a:spLocks noChangeArrowheads="1"/>
          </p:cNvSpPr>
          <p:nvPr/>
        </p:nvSpPr>
        <p:spPr bwMode="auto">
          <a:xfrm>
            <a:off x="4716463" y="1125538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200" b="1">
                <a:solidFill>
                  <a:prstClr val="black"/>
                </a:solidFill>
                <a:latin typeface="Cambria" pitchFamily="18" charset="0"/>
              </a:rPr>
              <a:t>Доля потребления по форме собственности, %</a:t>
            </a:r>
          </a:p>
        </p:txBody>
      </p:sp>
      <p:graphicFrame>
        <p:nvGraphicFramePr>
          <p:cNvPr id="717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578944"/>
              </p:ext>
            </p:extLst>
          </p:nvPr>
        </p:nvGraphicFramePr>
        <p:xfrm>
          <a:off x="323850" y="4466999"/>
          <a:ext cx="3819525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r:id="rId6" imgW="4224894" imgH="2548349" progId="Excel.Chart.8">
                  <p:embed/>
                </p:oleObj>
              </mc:Choice>
              <mc:Fallback>
                <p:oleObj r:id="rId6" imgW="4224894" imgH="254834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466999"/>
                        <a:ext cx="3819525" cy="181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Прямоугольник 7"/>
          <p:cNvSpPr>
            <a:spLocks noChangeArrowheads="1"/>
          </p:cNvSpPr>
          <p:nvPr/>
        </p:nvSpPr>
        <p:spPr bwMode="auto">
          <a:xfrm>
            <a:off x="179388" y="40767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Cambria" pitchFamily="18" charset="0"/>
              </a:rPr>
              <a:t>Доля потребления 50 крупных субъектов ГЭР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Cambria" pitchFamily="18" charset="0"/>
              </a:rPr>
              <a:t>от общего потребления субъектов ГЭР, %</a:t>
            </a:r>
          </a:p>
        </p:txBody>
      </p:sp>
      <p:graphicFrame>
        <p:nvGraphicFramePr>
          <p:cNvPr id="7178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974772"/>
              </p:ext>
            </p:extLst>
          </p:nvPr>
        </p:nvGraphicFramePr>
        <p:xfrm>
          <a:off x="4699000" y="4267200"/>
          <a:ext cx="3530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r:id="rId9" imgW="4230991" imgH="2554445" progId="Excel.Chart.8">
                  <p:embed/>
                </p:oleObj>
              </mc:Choice>
              <mc:Fallback>
                <p:oleObj r:id="rId9" imgW="4230991" imgH="255444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4267200"/>
                        <a:ext cx="3530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Прямоугольник 11"/>
          <p:cNvSpPr>
            <a:spLocks noChangeArrowheads="1"/>
          </p:cNvSpPr>
          <p:nvPr/>
        </p:nvSpPr>
        <p:spPr bwMode="auto">
          <a:xfrm>
            <a:off x="4716463" y="40767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Cambria" pitchFamily="18" charset="0"/>
              </a:rPr>
              <a:t>Доля потребления субъектов ГЭР от общего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Cambria" pitchFamily="18" charset="0"/>
              </a:rPr>
              <a:t>потребления страны, %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643438" y="1125538"/>
            <a:ext cx="0" cy="547211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850" y="3933825"/>
            <a:ext cx="84963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TextBox 3"/>
          <p:cNvSpPr txBox="1">
            <a:spLocks noChangeArrowheads="1"/>
          </p:cNvSpPr>
          <p:nvPr/>
        </p:nvSpPr>
        <p:spPr bwMode="auto">
          <a:xfrm>
            <a:off x="4498295" y="6248400"/>
            <a:ext cx="26654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100" dirty="0">
                <a:solidFill>
                  <a:prstClr val="black"/>
                </a:solidFill>
                <a:latin typeface="Cambria" pitchFamily="18" charset="0"/>
              </a:rPr>
              <a:t>* Согласно агентству по статистике потребление страны 115 978 200 </a:t>
            </a:r>
            <a:r>
              <a:rPr lang="ru-RU" altLang="ru-RU" sz="1100" dirty="0" err="1">
                <a:solidFill>
                  <a:prstClr val="black"/>
                </a:solidFill>
                <a:latin typeface="Cambria" pitchFamily="18" charset="0"/>
              </a:rPr>
              <a:t>т.у.т</a:t>
            </a:r>
            <a:r>
              <a:rPr lang="ru-RU" altLang="ru-RU" sz="1100" dirty="0">
                <a:solidFill>
                  <a:prstClr val="black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5" name="Параллелограмм 14"/>
          <p:cNvSpPr/>
          <p:nvPr/>
        </p:nvSpPr>
        <p:spPr>
          <a:xfrm>
            <a:off x="8065000" y="6248400"/>
            <a:ext cx="864688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0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16633"/>
            <a:ext cx="9144000" cy="6994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3BB0"/>
                </a:solidFill>
                <a:latin typeface="Cambria" pitchFamily="18" charset="0"/>
              </a:rPr>
              <a:t>УЧАСТИЕ АО «ИРЭЭ» В РАЗРАБОТКЕ НПА, НТД</a:t>
            </a:r>
            <a:endParaRPr lang="ru-RU" sz="2400" b="1" dirty="0">
              <a:solidFill>
                <a:srgbClr val="003BB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5756" y="924877"/>
            <a:ext cx="596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ЗАКОНА </a:t>
            </a:r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РК «ОБ ЭНЕРГОСБЕРЕЖЕНИИ И ПОВЫШЕНИИ ЭНЕРГОЭФФЕКТИВНОСТИ»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42933" y="1642883"/>
            <a:ext cx="4868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КОМПЛЕКСНОГО ПЛАНА </a:t>
            </a:r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ПОВЫШЕНИЯ ЭНЕРГОЭФФЕКТИВНОСТИ РК НА 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2012-2015 </a:t>
            </a:r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6218148"/>
            <a:ext cx="4784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в 2013 году из 26 НТД  по стране, разработано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13 СТАНДАРТОВ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в области энергосбережения </a:t>
            </a:r>
            <a:endParaRPr lang="ru-RU" sz="1400" b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45078" y="2348880"/>
            <a:ext cx="3191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УТВЕРЖДЕНА ПРОГРАММА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«ЭНЕРГОСБЕРЕЖЕНИЕ - 2020»</a:t>
            </a:r>
            <a:endParaRPr lang="ru-RU" sz="1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6733" y="3068960"/>
            <a:ext cx="89297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547986" y="3238816"/>
            <a:ext cx="37045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ИЗ НИХ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12 </a:t>
            </a:r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РАЗРАБОТАНО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АО «КАЗАХЭНЕРГОЭКСПЕРТИЗА», ныне это АО «Институт развития электроэнергетики и энергосбережения» </a:t>
            </a:r>
            <a:endParaRPr lang="ru-RU" sz="1600" b="1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6733" y="4797152"/>
            <a:ext cx="88577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3"/>
          <p:cNvSpPr txBox="1"/>
          <p:nvPr/>
        </p:nvSpPr>
        <p:spPr>
          <a:xfrm>
            <a:off x="2488039" y="4931876"/>
            <a:ext cx="385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BB0"/>
                </a:solidFill>
                <a:latin typeface="Cambria" panose="02040503050406030204" pitchFamily="18" charset="0"/>
              </a:rPr>
              <a:t>ТЕХНИЧЕСКИЙ КОМИТЕТ № 80</a:t>
            </a:r>
            <a:endParaRPr lang="ru-RU" b="1" dirty="0">
              <a:solidFill>
                <a:srgbClr val="003BB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2393085" y="5382508"/>
            <a:ext cx="40410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РАЗРАБОТКА СТАНДАРТОВ В ОБЛАСТИ ЭНЕРГОСБЕРЕЖЕНИЯ И ПОВЫШЕНИЯ ЭНЕРГОЭФФЕКТИВНОСТИ</a:t>
            </a:r>
            <a:endParaRPr lang="ru-RU" altLang="ru-RU" sz="1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30" name="Picture 2" descr="C:\Users\kasenov_js\Desktop\43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8" y="5047528"/>
            <a:ext cx="1528858" cy="97961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kasenov_js\Desktop\1334577378_15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49" y="5761752"/>
            <a:ext cx="1570643" cy="97961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kasenov_js\Desktop\водородная-энергети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58" y="5047527"/>
            <a:ext cx="1545130" cy="97961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740" y="3361928"/>
            <a:ext cx="26300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ВСЕГО К ЗАКОНУ РАЗРАБОТАНО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22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НОРМАТИВНО-ПРАВОВЫХ АКТА</a:t>
            </a:r>
            <a:endParaRPr lang="ru-RU" sz="1600" b="1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2901" y="5761752"/>
            <a:ext cx="1510183" cy="97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172" name="Picture 4" descr="C:\Users\kasenov_js\Desktop\1231129407_zak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30" y="965288"/>
            <a:ext cx="1501109" cy="9656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kasenov_js\Desktop\zak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02" y="1873076"/>
            <a:ext cx="1528858" cy="9656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kasenov_js\Desktop\nomo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3" y="965290"/>
            <a:ext cx="1511747" cy="9656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kasenov_js\Desktop\nomo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81" y="1887323"/>
            <a:ext cx="1511747" cy="9656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kasenov_js\Desktop\57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83" y="3140968"/>
            <a:ext cx="1628237" cy="10762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kasenov_js\Desktop\994-617x28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10" y="3672921"/>
            <a:ext cx="1628237" cy="10762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араллелограмм 24"/>
          <p:cNvSpPr/>
          <p:nvPr/>
        </p:nvSpPr>
        <p:spPr>
          <a:xfrm>
            <a:off x="8191923" y="6248400"/>
            <a:ext cx="796401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gray">
          <a:xfrm rot="10800000">
            <a:off x="-31400" y="604712"/>
            <a:ext cx="9143999" cy="405647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ru-RU" sz="1800" dirty="0" smtClean="0">
              <a:solidFill>
                <a:prstClr val="black"/>
              </a:solidFill>
              <a:latin typeface="Calibri"/>
            </a:endParaRPr>
          </a:p>
          <a:p>
            <a:pPr marL="190500" indent="-19050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7289" y="819261"/>
            <a:ext cx="302308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5F5F5F">
                    <a:lumMod val="50000"/>
                  </a:srgbClr>
                </a:solidFill>
                <a:latin typeface="Cambria" panose="02040503050406030204" pitchFamily="18" charset="0"/>
              </a:rPr>
              <a:t>ГРАНТ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5F5F5F">
                    <a:lumMod val="50000"/>
                  </a:srgbClr>
                </a:solidFill>
                <a:latin typeface="Cambria" panose="02040503050406030204" pitchFamily="18" charset="0"/>
              </a:rPr>
              <a:t>ВСЕМИРНОГО </a:t>
            </a:r>
            <a:r>
              <a:rPr lang="ru-RU" sz="1400" b="1" dirty="0" smtClean="0">
                <a:solidFill>
                  <a:srgbClr val="5F5F5F">
                    <a:lumMod val="50000"/>
                  </a:srgbClr>
                </a:solidFill>
                <a:latin typeface="Cambria" panose="02040503050406030204" pitchFamily="18" charset="0"/>
              </a:rPr>
              <a:t>БАНКА</a:t>
            </a:r>
            <a:endParaRPr lang="ru-RU" sz="1400" b="1" dirty="0">
              <a:solidFill>
                <a:srgbClr val="5F5F5F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29" name="Рисунок 28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19261"/>
            <a:ext cx="1079531" cy="99989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1538725" y="1332922"/>
            <a:ext cx="4103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Всего </a:t>
            </a:r>
            <a:r>
              <a:rPr lang="ru-RU" sz="1400" dirty="0" smtClean="0">
                <a:solidFill>
                  <a:srgbClr val="00B0F0"/>
                </a:solidFill>
                <a:latin typeface="Cambria" panose="02040503050406030204" pitchFamily="18" charset="0"/>
              </a:rPr>
              <a:t>выделяется: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21,7 млн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. долларов США</a:t>
            </a: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42131" y="636208"/>
            <a:ext cx="3615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</a:rPr>
              <a:t>ИНВЕСТИЦИИ В ПОВЫШЕНИЕ ЭНЕРГОЭФФЕКТИВНОСТИ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</a:rPr>
              <a:t>ГОСУДАРСТВЕННЫХ И СОЦИАЛЬНО ЗНАЧИМЫХ ОБЪЕКТОВ</a:t>
            </a:r>
            <a:endParaRPr lang="ru-RU" sz="1400" b="1" dirty="0">
              <a:solidFill>
                <a:prstClr val="white">
                  <a:lumMod val="50000"/>
                </a:prstClr>
              </a:solidFill>
              <a:latin typeface="Cambria" panose="02040503050406030204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-2" y="1916832"/>
            <a:ext cx="9112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34"/>
          <p:cNvSpPr>
            <a:spLocks noChangeArrowheads="1"/>
          </p:cNvSpPr>
          <p:nvPr/>
        </p:nvSpPr>
        <p:spPr bwMode="auto">
          <a:xfrm>
            <a:off x="-2" y="2128330"/>
            <a:ext cx="26621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ГЛАВА ПРОЕКТА: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prstClr val="black"/>
                </a:solidFill>
                <a:latin typeface="Cambria" pitchFamily="18" charset="0"/>
              </a:rPr>
              <a:t>ЕВРОПЕЙСКАЯ КОМИССИЯ - ГЕНЕРАЛЬНАЯ ДИРЕКЦИЯ ПО РАЗВИТИЮ И СОТРУДНИЧЕСТВУ - EUROPEAID</a:t>
            </a:r>
          </a:p>
        </p:txBody>
      </p:sp>
      <p:sp>
        <p:nvSpPr>
          <p:cNvPr id="43" name="Прямоугольник 2"/>
          <p:cNvSpPr>
            <a:spLocks noChangeArrowheads="1"/>
          </p:cNvSpPr>
          <p:nvPr/>
        </p:nvSpPr>
        <p:spPr bwMode="auto">
          <a:xfrm>
            <a:off x="5969859" y="2130789"/>
            <a:ext cx="3167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ОФИЦИАЛЬНЫЙ КООРДИНАТОР </a:t>
            </a:r>
            <a:endParaRPr lang="ru-RU" altLang="ru-RU" sz="12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2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ПРОГРАММЫ </a:t>
            </a:r>
            <a:r>
              <a:rPr lang="ru-RU" altLang="ru-RU" sz="1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ПО КАЗАХСТАНУ</a:t>
            </a:r>
            <a:r>
              <a:rPr lang="ru-RU" altLang="ru-RU" sz="12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200" b="1" dirty="0" smtClean="0">
                <a:solidFill>
                  <a:srgbClr val="003366"/>
                </a:solidFill>
                <a:latin typeface="Cambria" pitchFamily="18" charset="0"/>
              </a:rPr>
              <a:t>АО «ИРЭЭ»</a:t>
            </a:r>
            <a:endParaRPr lang="ru-RU" altLang="ru-RU" sz="1200" b="1" dirty="0">
              <a:solidFill>
                <a:srgbClr val="003366"/>
              </a:solidFill>
              <a:latin typeface="Cambria" pitchFamily="18" charset="0"/>
            </a:endParaRPr>
          </a:p>
        </p:txBody>
      </p:sp>
      <p:pic>
        <p:nvPicPr>
          <p:cNvPr id="4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77" y="2785286"/>
            <a:ext cx="1152129" cy="86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89" y="2453955"/>
            <a:ext cx="1471682" cy="8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63" y="2705324"/>
            <a:ext cx="1027105" cy="73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362200" y="1954289"/>
            <a:ext cx="385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5F5F5F">
                    <a:lumMod val="50000"/>
                  </a:srgbClr>
                </a:solidFill>
                <a:latin typeface="Cambria" panose="02040503050406030204" pitchFamily="18" charset="0"/>
              </a:rPr>
              <a:t>СОГЛАШЕНИЕ МЭРОВ - ВОСТОК</a:t>
            </a:r>
            <a:endParaRPr lang="ru-RU" sz="1800" b="1" dirty="0">
              <a:solidFill>
                <a:srgbClr val="5F5F5F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385680" y="8192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" y="116633"/>
            <a:ext cx="9144000" cy="488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Cambria" pitchFamily="18" charset="0"/>
              </a:rPr>
              <a:t>МЕЖДУНАРОДНЫЕ ПРОЕКТЫ В ОБЛАСТИ ЭНЕРГОСБЕРЕЖЕНИЯ</a:t>
            </a:r>
            <a:endParaRPr lang="ru-RU" sz="1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58171" y="2908567"/>
            <a:ext cx="3085829" cy="95410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>
                <a:solidFill>
                  <a:prstClr val="black"/>
                </a:solidFill>
                <a:latin typeface="Calibri"/>
              </a:rPr>
              <a:t>Города подписанты в </a:t>
            </a:r>
            <a:r>
              <a:rPr lang="ru-RU" sz="1400" b="1" i="1" dirty="0" smtClean="0">
                <a:solidFill>
                  <a:prstClr val="black"/>
                </a:solidFill>
                <a:latin typeface="Calibri"/>
              </a:rPr>
              <a:t>РК: </a:t>
            </a:r>
            <a:r>
              <a:rPr lang="ru-RU" sz="1400" b="1" i="1" dirty="0">
                <a:solidFill>
                  <a:srgbClr val="002060"/>
                </a:solidFill>
                <a:latin typeface="Calibri"/>
              </a:rPr>
              <a:t>Аксу, </a:t>
            </a:r>
            <a:endParaRPr lang="ru-RU" sz="1400" b="1" i="1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Calibri"/>
              </a:rPr>
              <a:t>Астана</a:t>
            </a:r>
            <a:r>
              <a:rPr lang="ru-RU" sz="1400" b="1" i="1" dirty="0">
                <a:solidFill>
                  <a:srgbClr val="002060"/>
                </a:solidFill>
                <a:latin typeface="Calibri"/>
              </a:rPr>
              <a:t>, Лисаковск, Сатпаев, Петропавловск, </a:t>
            </a:r>
            <a:r>
              <a:rPr lang="ru-RU" sz="1400" b="1" i="1" dirty="0" smtClean="0">
                <a:solidFill>
                  <a:srgbClr val="003366"/>
                </a:solidFill>
                <a:latin typeface="Calibri"/>
              </a:rPr>
              <a:t>Тараз, Караганда, Темиртау, </a:t>
            </a:r>
            <a:r>
              <a:rPr lang="ru-RU" sz="1400" b="1" i="1" dirty="0" err="1" smtClean="0">
                <a:solidFill>
                  <a:srgbClr val="003366"/>
                </a:solidFill>
                <a:latin typeface="Calibri"/>
              </a:rPr>
              <a:t>Жезказган</a:t>
            </a:r>
            <a:r>
              <a:rPr lang="ru-RU" sz="1400" b="1" i="1" dirty="0" smtClean="0">
                <a:solidFill>
                  <a:srgbClr val="003366"/>
                </a:solidFill>
                <a:latin typeface="Calibri"/>
              </a:rPr>
              <a:t> </a:t>
            </a:r>
            <a:endParaRPr lang="ru-RU" sz="1400" b="1" i="1" dirty="0">
              <a:solidFill>
                <a:srgbClr val="003366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990" y="3847286"/>
            <a:ext cx="8826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B050"/>
                </a:solidFill>
                <a:latin typeface="Calibri"/>
              </a:rPr>
              <a:t>КАЗАХСТАНСКО-ГЕРМАНСКИЙ ЦЕНТР ЭНЕРГОЭФФЕКТИВНОСТИ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6485" y="4185840"/>
            <a:ext cx="86206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Cambria" pitchFamily="18" charset="0"/>
              </a:rPr>
              <a:t>КОНСУЛЬТИРОВАНИЕ </a:t>
            </a:r>
            <a:r>
              <a:rPr lang="ru-RU" sz="1000" dirty="0">
                <a:solidFill>
                  <a:prstClr val="black"/>
                </a:solidFill>
                <a:latin typeface="Cambria" pitchFamily="18" charset="0"/>
              </a:rPr>
              <a:t>В ОБЛАСТИ ЭНЕРГОСБЕРЕЖЕНИЯ И ПОВЫШЕНИЯ ЭНЕРГОЭФФЕКТИВНОСТИ ДЛЯ ПРОМЫШЛЕННЫХ ПРЕДПРИЯТИЙ С ФОКУСОМ НА УСТАНОВЛЕНИЕ И АНАЛИЗА ПОТЕНЦИАЛА </a:t>
            </a:r>
            <a:r>
              <a:rPr lang="ru-RU" sz="1000" dirty="0" smtClean="0">
                <a:solidFill>
                  <a:prstClr val="black"/>
                </a:solidFill>
                <a:latin typeface="Cambria" pitchFamily="18" charset="0"/>
              </a:rPr>
              <a:t>ЭНЕРГОСБЕРЕЖЕНИЯ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Cambria" pitchFamily="18" charset="0"/>
              </a:rPr>
              <a:t>ПРОВЕДЕНИЕ </a:t>
            </a:r>
            <a:r>
              <a:rPr lang="ru-RU" sz="1000" dirty="0">
                <a:solidFill>
                  <a:prstClr val="black"/>
                </a:solidFill>
                <a:latin typeface="Cambria" pitchFamily="18" charset="0"/>
              </a:rPr>
              <a:t>АНАЛИЗОВ ЭНЕРГОЭФФЕКТИВНОСТИ И ЭНЕРГОАУДИТОВ НА ПРОМЫШЛЕННЫХ </a:t>
            </a:r>
            <a:r>
              <a:rPr lang="ru-RU" sz="1000" dirty="0" smtClean="0">
                <a:solidFill>
                  <a:prstClr val="black"/>
                </a:solidFill>
                <a:latin typeface="Cambria" pitchFamily="18" charset="0"/>
              </a:rPr>
              <a:t>ПРЕДПРИЯТИЯХ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Cambria" pitchFamily="18" charset="0"/>
              </a:rPr>
              <a:t>РАЗРАБОТКА </a:t>
            </a:r>
            <a:r>
              <a:rPr lang="ru-RU" sz="1000" dirty="0">
                <a:solidFill>
                  <a:prstClr val="black"/>
                </a:solidFill>
                <a:latin typeface="Cambria" pitchFamily="18" charset="0"/>
              </a:rPr>
              <a:t>ПРОГРАММ МЕР ПОВЫШЕНИЯ ЭНЕРГОЭФФЕКТИВНОСТИ ДЛЯ ПРОМЫШЛЕННЫХ </a:t>
            </a:r>
            <a:r>
              <a:rPr lang="ru-RU" sz="1000" dirty="0" smtClean="0">
                <a:solidFill>
                  <a:prstClr val="black"/>
                </a:solidFill>
                <a:latin typeface="Cambria" pitchFamily="18" charset="0"/>
              </a:rPr>
              <a:t>ПРЕДПРИЯТИЙ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Cambria" pitchFamily="18" charset="0"/>
              </a:rPr>
              <a:t>ВНЕДРЕНИЕ </a:t>
            </a:r>
            <a:r>
              <a:rPr lang="ru-RU" sz="1000" dirty="0">
                <a:solidFill>
                  <a:prstClr val="black"/>
                </a:solidFill>
                <a:latin typeface="Cambria" pitchFamily="18" charset="0"/>
              </a:rPr>
              <a:t>ЭНЕРГОМЕНЕДЖМЕНТА В СООТВЕТСТВИИ С МЕЖДУНАРОДНЫМ СТАНДАРТОМ ISO </a:t>
            </a:r>
            <a:r>
              <a:rPr lang="ru-RU" sz="1000" dirty="0" smtClean="0">
                <a:solidFill>
                  <a:prstClr val="black"/>
                </a:solidFill>
                <a:latin typeface="Cambria" pitchFamily="18" charset="0"/>
              </a:rPr>
              <a:t>50001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Cambria" pitchFamily="18" charset="0"/>
              </a:rPr>
              <a:t>РАЗРАБОТКА РЕКОМЕНДАЦИЙ </a:t>
            </a:r>
            <a:r>
              <a:rPr lang="ru-RU" sz="1000" dirty="0">
                <a:solidFill>
                  <a:prstClr val="black"/>
                </a:solidFill>
                <a:latin typeface="Cambria" pitchFamily="18" charset="0"/>
              </a:rPr>
              <a:t>ПО ОПТИМИЗАЦИИ МЕЖОТРАСЛЕВЫХ ТЕХНОЛОГИЙ И ПРОЦЕССОВ </a:t>
            </a:r>
            <a:r>
              <a:rPr lang="ru-RU" sz="1000" dirty="0" smtClean="0">
                <a:solidFill>
                  <a:prstClr val="black"/>
                </a:solidFill>
                <a:latin typeface="Cambria" pitchFamily="18" charset="0"/>
              </a:rPr>
              <a:t>ПРОИЗВОДСТВА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Cambria" pitchFamily="18" charset="0"/>
              </a:rPr>
              <a:t>РАЗРАБОТКА </a:t>
            </a:r>
            <a:r>
              <a:rPr lang="ru-RU" sz="1000" dirty="0">
                <a:solidFill>
                  <a:prstClr val="black"/>
                </a:solidFill>
                <a:latin typeface="Cambria" pitchFamily="18" charset="0"/>
              </a:rPr>
              <a:t>РЕКОМЕНДАЦИЙ ПО ВНЕДРЕНИЮ ЭНЕРГОЭФФЕКТИВНЫХ ТЕХНОЛОГИЙ В СОТРУДНИЧЕСТВЕ С НЕМЕЦКИМИ </a:t>
            </a:r>
            <a:r>
              <a:rPr lang="ru-RU" sz="1000" dirty="0" smtClean="0">
                <a:solidFill>
                  <a:prstClr val="black"/>
                </a:solidFill>
                <a:latin typeface="Cambria" pitchFamily="18" charset="0"/>
              </a:rPr>
              <a:t>КОМПАНИЯМИ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Cambria" pitchFamily="18" charset="0"/>
              </a:rPr>
              <a:t>РАЗРАБОТКА </a:t>
            </a:r>
            <a:r>
              <a:rPr lang="ru-RU" sz="1000" dirty="0">
                <a:solidFill>
                  <a:prstClr val="black"/>
                </a:solidFill>
                <a:latin typeface="Cambria" pitchFamily="18" charset="0"/>
              </a:rPr>
              <a:t>МОДЕЛЕЙ ФИНАНСИРОВАНИЯ ДЛЯ РЕАЛИЗАЦИИ ПРОГРАММ </a:t>
            </a:r>
            <a:endParaRPr lang="ru-RU" sz="1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Cambria" pitchFamily="18" charset="0"/>
              </a:rPr>
              <a:t>ЭНЕРГОАУДИТ ПРОМЫШЛЕННЫХ ПРЕДПРИЯТИЙ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" y="3789040"/>
            <a:ext cx="91138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Овал 36"/>
          <p:cNvSpPr/>
          <p:nvPr/>
        </p:nvSpPr>
        <p:spPr bwMode="auto">
          <a:xfrm>
            <a:off x="100461" y="4277239"/>
            <a:ext cx="216024" cy="216024"/>
          </a:xfrm>
          <a:prstGeom prst="ellipse">
            <a:avLst/>
          </a:prstGeom>
          <a:solidFill>
            <a:srgbClr val="92D05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93812" y="4662692"/>
            <a:ext cx="216024" cy="216024"/>
          </a:xfrm>
          <a:prstGeom prst="ellipse">
            <a:avLst/>
          </a:prstGeom>
          <a:solidFill>
            <a:srgbClr val="92D05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39" name="Овал 38"/>
          <p:cNvSpPr/>
          <p:nvPr/>
        </p:nvSpPr>
        <p:spPr bwMode="auto">
          <a:xfrm>
            <a:off x="93812" y="4990889"/>
            <a:ext cx="216024" cy="216024"/>
          </a:xfrm>
          <a:prstGeom prst="ellipse">
            <a:avLst/>
          </a:prstGeom>
          <a:solidFill>
            <a:srgbClr val="92D05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47" name="Овал 46"/>
          <p:cNvSpPr/>
          <p:nvPr/>
        </p:nvSpPr>
        <p:spPr bwMode="auto">
          <a:xfrm>
            <a:off x="83466" y="5280742"/>
            <a:ext cx="216024" cy="216024"/>
          </a:xfrm>
          <a:prstGeom prst="ellipse">
            <a:avLst/>
          </a:prstGeom>
          <a:solidFill>
            <a:srgbClr val="92D05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</a:rPr>
              <a:t>4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577834"/>
            <a:ext cx="805954" cy="6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7" descr="C:\Users\maidan_dm\Desktop\Flag_of_Kazakhstan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09777"/>
            <a:ext cx="768114" cy="541931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9" name="Овал 48"/>
          <p:cNvSpPr/>
          <p:nvPr/>
        </p:nvSpPr>
        <p:spPr bwMode="auto">
          <a:xfrm>
            <a:off x="93812" y="5587748"/>
            <a:ext cx="216024" cy="216024"/>
          </a:xfrm>
          <a:prstGeom prst="ellipse">
            <a:avLst/>
          </a:prstGeom>
          <a:solidFill>
            <a:srgbClr val="92D05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50" name="Овал 49"/>
          <p:cNvSpPr/>
          <p:nvPr/>
        </p:nvSpPr>
        <p:spPr bwMode="auto">
          <a:xfrm>
            <a:off x="93812" y="5886067"/>
            <a:ext cx="216024" cy="216024"/>
          </a:xfrm>
          <a:prstGeom prst="ellipse">
            <a:avLst/>
          </a:prstGeom>
          <a:solidFill>
            <a:srgbClr val="92D05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6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1" name="Овал 50"/>
          <p:cNvSpPr/>
          <p:nvPr/>
        </p:nvSpPr>
        <p:spPr bwMode="auto">
          <a:xfrm>
            <a:off x="93812" y="6165304"/>
            <a:ext cx="216024" cy="216024"/>
          </a:xfrm>
          <a:prstGeom prst="ellipse">
            <a:avLst/>
          </a:prstGeom>
          <a:solidFill>
            <a:srgbClr val="92D05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52" name="Овал 51"/>
          <p:cNvSpPr/>
          <p:nvPr/>
        </p:nvSpPr>
        <p:spPr bwMode="auto">
          <a:xfrm>
            <a:off x="93812" y="6381328"/>
            <a:ext cx="216024" cy="216024"/>
          </a:xfrm>
          <a:prstGeom prst="ellipse">
            <a:avLst/>
          </a:prstGeom>
          <a:solidFill>
            <a:srgbClr val="92D05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34" name="Параллелограмм 33"/>
          <p:cNvSpPr/>
          <p:nvPr/>
        </p:nvSpPr>
        <p:spPr>
          <a:xfrm>
            <a:off x="8064999" y="6248400"/>
            <a:ext cx="872143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6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2764" y="6525344"/>
            <a:ext cx="6677636" cy="21602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Нижний колонтитул 24"/>
          <p:cNvSpPr>
            <a:spLocks noGrp="1"/>
          </p:cNvSpPr>
          <p:nvPr>
            <p:ph type="ftr" sz="quarter" idx="11"/>
          </p:nvPr>
        </p:nvSpPr>
        <p:spPr>
          <a:xfrm>
            <a:off x="460375" y="6525344"/>
            <a:ext cx="6702425" cy="214312"/>
          </a:xfrm>
        </p:spPr>
        <p:txBody>
          <a:bodyPr/>
          <a:lstStyle/>
          <a:p>
            <a:pPr algn="l">
              <a:defRPr/>
            </a:pPr>
            <a:r>
              <a:rPr lang="ru-RU" dirty="0">
                <a:solidFill>
                  <a:prstClr val="white"/>
                </a:solidFill>
              </a:rPr>
              <a:t>АО "КАЗАХЭНЕРГОЭКСПЕРТИЗА"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3272" y="1196752"/>
            <a:ext cx="7715304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969696">
                    <a:lumMod val="75000"/>
                  </a:srgbClr>
                </a:solidFill>
                <a:latin typeface="Cambria" pitchFamily="18" charset="0"/>
              </a:rPr>
              <a:t>ПРОЕКТНО-ИССЛЕДОВАТЕЛЬСКИЙ КОНКУРС СРЕДИ УЧАЩИХСЯ 7-11 КЛАССОВ Г. АСТАНА «СБЕРЕЖЕМ ЭНЕРГИЮ – СОХРАНИМ НАШУ СТОЛИЦУ».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082" y="1268190"/>
            <a:ext cx="37078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1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825660"/>
            <a:ext cx="7558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969696">
                    <a:lumMod val="75000"/>
                  </a:srgbClr>
                </a:solidFill>
                <a:latin typeface="Cambria" pitchFamily="18" charset="0"/>
              </a:rPr>
              <a:t>ОТКРЫТЫЕ УРОКИ В ШКОЛАХ СТРАНЫ НА ТЕМУ: «СБЕРЕЖЕМ ЭНЕРГИЮ – СОХРАНИМ НАШУ ПЛАНЕТУ» СРЕДИ УЧАЩИХСЯ 6-11 КЛАССОВ.</a:t>
            </a:r>
            <a:endParaRPr lang="ru-RU" sz="1400" dirty="0">
              <a:solidFill>
                <a:srgbClr val="969696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796" y="1876762"/>
            <a:ext cx="37078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2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2617748"/>
            <a:ext cx="37078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32658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969696">
                    <a:lumMod val="75000"/>
                  </a:srgbClr>
                </a:solidFill>
                <a:latin typeface="Cambria" pitchFamily="18" charset="0"/>
              </a:rPr>
              <a:t>ПРЕЗЕНТАЦИИ С УЧАСТИЕМ СМИ В КАЗАТУ ИМ. С.СЕЙФУЛЛИНА, ПГУ ИМ. С.ТОРАЙГЫРОВА.</a:t>
            </a:r>
            <a:endParaRPr lang="ru-RU" sz="1400" b="1" dirty="0">
              <a:solidFill>
                <a:srgbClr val="969696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3297758"/>
            <a:ext cx="37078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4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2545740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969696">
                    <a:lumMod val="75000"/>
                  </a:srgbClr>
                </a:solidFill>
                <a:latin typeface="Cambria" pitchFamily="18" charset="0"/>
              </a:rPr>
              <a:t>РЕСПУБЛИКАНСКИЙ КОНКУРС РИСУНКОВ СРЕДИ УЧАЩИХСЯ НА ТЕМУ: «ЭНЕРГОЭФФЕКТИВНЫЙ КАЗАХСТАН»</a:t>
            </a:r>
            <a:endParaRPr lang="ru-RU" sz="1400" b="1" dirty="0">
              <a:solidFill>
                <a:srgbClr val="969696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4109010"/>
            <a:ext cx="37078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5713511"/>
            <a:ext cx="4022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969696">
                    <a:lumMod val="75000"/>
                  </a:srgbClr>
                </a:solidFill>
                <a:latin typeface="Cambria" pitchFamily="18" charset="0"/>
              </a:rPr>
              <a:t>ПОСЕЩЕНИЕ 7 ОБЛАСТЕЙ С ПРЕЗЕНТАЦИЕЙ </a:t>
            </a:r>
            <a:endParaRPr lang="ru-RU" sz="1400" dirty="0">
              <a:solidFill>
                <a:srgbClr val="969696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920262"/>
            <a:ext cx="37078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6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6316" y="3933056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969696">
                    <a:lumMod val="75000"/>
                  </a:srgbClr>
                </a:solidFill>
                <a:latin typeface="Cambria" pitchFamily="18" charset="0"/>
              </a:rPr>
              <a:t>БЫЛИ ПРОВЕДЕНЫ 23 СЕМИНАРА НА ТЕМУ: «ЭНЕРГОСБЕРЕЖЕНИЕ И ПОВЫШЕНИЕ ЭНЕРГОЭФФЕКТИВНОСТИ» </a:t>
            </a:r>
            <a:endParaRPr lang="ru-RU" sz="1400" b="1" dirty="0">
              <a:solidFill>
                <a:srgbClr val="969696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5661248"/>
            <a:ext cx="37078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27576" y="4256509"/>
            <a:ext cx="34928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МЕРОПРИЯТИЯ В СМИ: ОПУБЛИКОВАНО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140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 СТАТЕЙ В РЕСПУБЛИКАНСКИХ И МЕСТНЫХ ЖУРНАЛАХ И ГАЗЕТАХ, С УЧАСТИЕМ СОТРУДНИКОВ АО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14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 ИНТЕРВЬЮ НА ТЕЛЕКАНАЛАХ И РАДИО, ТРАНСЛЯЦИЯ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2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-УХ ВИДЕОРОЛИКОВ.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5576" y="4869160"/>
            <a:ext cx="3970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969696">
                    <a:lumMod val="75000"/>
                  </a:srgbClr>
                </a:solidFill>
                <a:latin typeface="Cambria" pitchFamily="18" charset="0"/>
              </a:rPr>
              <a:t>ПРОГРАММА ПО ПОВЫШЕНИЮ ОСВЕДОМЛЕННОСТИ НАСЕЛЕНИЯ</a:t>
            </a:r>
            <a:endParaRPr lang="ru-RU" sz="1400" dirty="0">
              <a:solidFill>
                <a:srgbClr val="969696">
                  <a:lumMod val="75000"/>
                </a:srgbClr>
              </a:solidFill>
              <a:latin typeface="Cambria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847696" y="1700808"/>
            <a:ext cx="7324704" cy="0"/>
          </a:xfrm>
          <a:prstGeom prst="line">
            <a:avLst/>
          </a:prstGeom>
          <a:ln w="31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27584" y="2420888"/>
            <a:ext cx="5328592" cy="0"/>
          </a:xfrm>
          <a:prstGeom prst="line">
            <a:avLst/>
          </a:prstGeom>
          <a:ln w="31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27584" y="3140968"/>
            <a:ext cx="4115196" cy="0"/>
          </a:xfrm>
          <a:prstGeom prst="line">
            <a:avLst/>
          </a:prstGeom>
          <a:ln w="31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27584" y="3861048"/>
            <a:ext cx="3898736" cy="0"/>
          </a:xfrm>
          <a:prstGeom prst="line">
            <a:avLst/>
          </a:prstGeom>
          <a:ln w="31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47696" y="4725144"/>
            <a:ext cx="2860208" cy="0"/>
          </a:xfrm>
          <a:prstGeom prst="line">
            <a:avLst/>
          </a:prstGeom>
          <a:ln w="31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27584" y="5517232"/>
            <a:ext cx="3773340" cy="0"/>
          </a:xfrm>
          <a:prstGeom prst="line">
            <a:avLst/>
          </a:prstGeom>
          <a:ln w="31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" y="137278"/>
            <a:ext cx="9143999" cy="6994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BB0"/>
                </a:solidFill>
              </a:rPr>
              <a:t>ПРОПАГАНДА ЭНЕРГОСБЕРЕЖЕНИЯ</a:t>
            </a:r>
            <a:endParaRPr lang="ru-RU" sz="2400" b="1" dirty="0">
              <a:solidFill>
                <a:srgbClr val="003BB0"/>
              </a:solidFill>
            </a:endParaRPr>
          </a:p>
        </p:txBody>
      </p:sp>
      <p:sp>
        <p:nvSpPr>
          <p:cNvPr id="2" name="AutoShape 2" descr="data:image/jpeg;base64,/9j/4AAQSkZJRgABAQAAAQABAAD/2wCEAAkGBhQSERUUEhQVFRUWGBoXGBgXGB4fGhgcHBgXFxgfGh4cHiceGBwjGRcVHy8gJCcpLCwsFx4xNTAqNSYrLCkBCQoKDgwOGg8PGi8lHyQpLCwvLCwvLywtLCwsKSksKSwqLCwsLCwpLCwsLCksLCwsLCwsKSksLCwpLCwsLCwsLP/AABEIANIA8AMBIgACEQEDEQH/xAAcAAACAgMBAQAAAAAAAAAAAAAABQQGAQMHAgj/xABIEAACAQIDBAgCBwUGBQQDAQABAgMAEQQSIQUGMUETIlFhcYGRoTLBBxRCUnKx0SMzYoKSFUOisuHwFlNjk/EkRHODVNLiF//EABkBAAMBAQEAAAAAAAAAAAAAAAABAgMEBf/EADARAAICAQMCBQIEBwEAAAAAAAABAhEDEiExQVEEE2FxkSIyI6HR8EJScoGx4fEF/9oADAMBAAIRAxEAPwDuNFFFABRRRQAUUUUAFFFFABRRRQAUUUUAFFFYvQBmi9RMTtNE4mose1S/wjvpWA0vWaRYjFyBmPWFhpf4PG9b49tLa2ZS3dw/1pWOhteioEW0CeI9Kkx4lTz9adhRuorGai9MRmii9FABRRRQAUUUUAFFFFABRRRQAUUUUAFFFFABRWL0sxe8cEZymQFvupdm9FuaAGlFIW3jY6iIov35iE/w6t6gVX9s/Sfg4NHxOdvuQi5J7NLn8qAL28oHEgeNaWxy+P5evCuVYj6Rp5NYMOIV5STnrHvC/F+VQ/rWMxGpMst+fwR/L8zUuaKUWzpm0N60j4WY9im5/Sq7jN7JZGyjQngo4+lV/D7BlJvLOkQ+6mp9ad7Ow0MP7vrMeJ4sfE1Dk2Okhlhdkk2aVrnsvoPH7x9qaJPlFgfOl+eZhfIVUC9z2Clex8amOd0DlQoB5Xa5t/vxqkJjbFbyBNAC9yBpqNTatsuwI267w2bmEdvYAge1Y/saKAqyrmIvxNyT3cuF9KId6Vb4Rm1t1b3H4hyo/qF7GnHvBh4//Tw9NIeCAm/i1z7caV4DePrXlDIxOqsMvp2VYo9pYeRrZlEnO4sw87V62hsxZVyyIsi9418jRpsNR7w+3Y9AMxHaTw/WpMm0gWsvDtqmNum0TE4acr/05RdfANxHvWyDacsOmJiZP416yHzHDztRuPYu8WI7akq9VzB7SVgCpBFT4sdTTFQ2oqr7f3knwwzJhzMnMowBXxB5d9LsJ9JodTfDurcgXU39OFGpD0svNFVDZ2/JZ/20YjRjYMDmAPeeVW1XBFwaaaYmmuT1RRRTEFYvXmVyASAT3D/WlEm2JLaIE/8AkI/IE0rAc3rTiMakYu7Ko7SbVUNo7dt+8xBA7IgB7m5qp7T31jByw4Vp27ZLsPVurU6itLOgy76wklYA+IbsiFx5seqPWle0N6p1F5Xw2EX+J+kk9BZQfM1y/ae8u0ZQQZYcMn3VNz6LpVcXdY4hutNPOx5Ih/Mk29KNSHoZ0La30m4JL55psW3YTlj/AKVsD53pOn0gY3EDLgcMIkOmYKFXzY2Fetl/R4kQBMcaHtlOdvTgKs2A3ezW6ss1uGmWP3sKm74HVclPG7U85vjMW8h5xQ3IHcWOnpTrZe6Sx6RRpF2n45PM8qty7PCMscjRRFvhQDMx9LKPE1JfBAOEhj6dvtl5Qipw5KNTrwtRTYtSQmwGyIkPw9JJ2v1iP5Rwp4uxpJPiJA/i0H9IpyoCLoFUdii3b+la5cWoB11H5c6pQE5ESDd+JPi6x8LUwhiVfgQDvpLNvEgNlOY9i6n2pbtfemaJCww7gcAZCFv5E5vatNMVsZa2y1y4kcyLVWMPiMBg2YoVVzcE5rtqb9ugrnW2d4cROGDSiNWuCFuT66VXvqUY+J5ZPFrflr70SdfaXCKd67On43ebFGR2CCWDNdWiNyF5Arqbjwpls7bS4hSI3Ab7S8D2ajkfUVxlJsRE5+rRLbiGzt73Ya03wm8+IDAzxKzDgQylh4FWD/nUxircm3v8FTk6Silt8nTfq5jsGd3IGrniPxAaZe8dlMcNtR4wCTde29x68vOqZgN+0IAlzeEgvbwYAEeY86s2F2hFILo666akEG/eOfcaTTQrsertZGHXGnaNbeI4isiAkZoJAyn7JNwfP9ar7YVlNwCveuq+2n5VnD7Qs2tw3aujeYOjeYNCkDiS8RhYw3WVsO5+0hsD4j4W9KkLLIgFgJl5lLB/6TofI+VZh2znFmCSoeNuPmp0961nZiMScPKUYcYzw9DqvlVbMndEvC7VjY2DWbmraMPEHWle2t3UkcPGVRzx+63pwNaMZj7NkxkFhykOo/lYaipmHwttYZcy/dfX0Ya+t6hxKUiRg9iKEytY3GvYaZbIwnRHLnZh9kE6AVAG0hGP2qlO86r6jSnuDhvZuRGlCobbJ4rNYFZqyTFI96HYR2iVM7c2F7Dn50x2ltAQoWINhr4eNVDam1SI+l+LNqihusQeFgeApU5bILS3ZUMdu/iATZrE8zYCl8G7TZr4idyPuxnj4mwA8qfHEzSK7s8cQW+h6zk9grxjMMqJE7uXD6tY2sNL6DzrSPhZt8fJMvFRS5I+z9nQiVEjiQMxsGlOY+fGrthd3rDryG3ZGMorSNsYSFQY+jAPArYk/M1rh3paVwkMTP3nqr43Nc7cYumdChOatLYaTbHjCFUAQtpmIzNbuJ51skVSoEhLjgbmwOt9QLDlUFY5XZg0ioENiFFzwDcTpwPZXs7PhHxsX/E2l/LSrsyo3nbUaSEXFzYDKLnn2VWMQ+KgxdsJGG6Y5j0rG7KDduJAjAubaG9Opd4YItEKD+FBc+i60s2vNNPJHJhkkWVQRmZQEKntzG/fwosdEzGyYlBeRvi1EcCFj5u1gPSq7idoy9IpmgYxk2CyNZSfs5joLeXKsba/tYEKJYIwRcu7qAPC4FSNjbkTThJMVjWnQ5iyRsQjclFwBoLG/aayipX9SX5j2RPkxUireSeHCp2QgA2/GflVb25tPBNGwRpZXP8AeLmkI8T8NjVun3XwsMZ6OJL5GIJ1YkAcL31sW9KXbTngWIZAuUZTYcwCDb0rN64v7vjYzyZNPCOaru1jJD+ziOU8DIQvsLkVKT6NcY1g0iJf7oJt5n9K6DHvfG2kSmQ/wjh49nnWp9pYuZiIIkJAvrIOH8oOtTlnkcXo5JxOUpLVwV7Ebn4fZeFbFYkyYlxYJGTZC54Zgulu0mqhjt5frGsscdzwCKBlHILbUWrqMM2JF48ZFEUfqFesQwP8uvjXrEfRDgXF4S8LfwPcejXp41OUVq2Z6OHOsDbSuykbF2ZH0Ybpnjc30NmWx4XB1B8634/ZOYAfVoZ/44XMcnpoD701xf0MSDWLEk+Kj5EflVex+7OPwjEC7gfaAYD3FvetVjbZxSy5YttVV3Rrj3nkwhVQ2JjA+xiBmHgHFjVuwm+0cwHSRjXmCGGvYdG5dlVKDebEKMs0TMvO65h86ZYQ7MnA6RPq7/ejJjv4jgfSrScdmZ+e5v6lRbBh4X60UmU95v7jrDzvUg4h1tnXOOTDW38y8PAgVRpt2rMWwmNBUDRZBYk9gKfmRXvC7YxuF1kjeQAHVLMvmR1gPKqdIayRbqzoMW2GtYkOtvhexuPEfoa1DDRN1oHMDdh1jJ+XkapUH0ix5/2sWXvBs3npY+Yp7htvYaQFkks3ZazHut8L0F8jGfbWMhkSP6qZFc2MquDH5i1wPEVe9nYglBmGU24VRU2oYVz3OQcSvL8SnVabbOws87JK7no+IQLlv2Fje5p6haaLiDWa8RiwFe6YCfGbSW5BtXON9MQzTFoQzNYXXgBbhYmug4pMjFuj6zdgF/PuqsbV3clmlLBxHm4j4qnzsuL6sXJrjxYMjrPdencqOEhxXWJeKIOOsLZz+grV9QjiBV5XcHiC1gfIcu6rhh9yUsekld+XGw9qnR7LwkBHUQW5nj71z5H4jL9869jtx5PC4H+HC/cqMRUxqMNAeqDcKht45jpeo2zto404lEjjCEm13bSx46Dlar8NsRWKA9o6o7ey2lUzFDELMJIwLg3uzCxtw468OVa4PC4G3LI9+nuZZvH59OjGtvnYs82yJrh5JiGYhT0S27bXLE+vfUw7uwaZ80htxZib+XClUm2DKmVygJ4hSWse42HOt2GSQrYtI/ZZcv8A5qU1exztOhtCIo9FCqOVgBw8K9SbZQEMCLUqOy3I0jv/API+g8h+leo9jy8OkijHYqX/AEq7ZNLqLN6tkR4l+nEcsrBQuVGCggXsSxHf2itW72KxEClGWGKG5KqZC7rfUgkCxF6drsIOcsmJmbtCZV+RNA3Vwo/uWkOexzlm08CbdlFMLQnxe8MZ0aYnuSwt4HU1Ew+HjkP7LCvIe0gkePWsKuOE2SE/dwpHoRoqix5MP0qQHkTUlBcAWzcxwsLaDzpaL5DUivYXZGIcWCRxKDYjQ2PMWUAX8zTjZ2w2h1MpPdZVX0Av71DmxQjLFsXFGGYty6pPxcW1HOluJ3qwQ0fH3t/yxcn+lTU12HYyxu2YmUiQ5geAvw8+NQTt3Do2VnlhYi68SGH8JN1bw40gxm3tlk5mM57WZSqn3F/Soq9HiCRA8TRN8MUi6epJzHnw7OFJal9x0fhtfSi3Yba8rqWimjkCm5BBVxbkw1qRhN6m5pmPPIwPtx9qpMuHlw1jlIAtbUkAfwycV8G076MTjzKQ2RHbvuj+qmz+NjWzi6uP+zCu5eDtvDSXE0aqToRItifMgVIOAwsigBVKgWA0Ye4NVXZ8yZbNiXw7DTo5DnXyNgDUwQgXPSYaQccwIQ+vV/Oo1t7MTgiVPuPhWN1VVP8ADdfyJFQpNx2Q/sppB3aMPkalQP2M635hi6+4b/NUgtJ9mSJ+43U+1x7VDjGXKMvJjexW9q7qu4tKkUtvvAqfeq/iNxQNUjnhPLo2Dr6HWrzjNuYqIdbDSuv3oyjD0vf2qPFvdGf3kRjJ+8Ch+VGh9GR5LXDNewYUwK53lzkgBgxYkk8eqRYmum4J1ZFZfhYAjzqj4XbsDW64HDi47e/WrxhJLqOHdbsrWN9TX3JNFacNi1kF0Nxe1/8AfGt1WIi46AsunGqVtXHvnyDpSwNrInzOlXnEyWXjalTEHi3papaKTKZ0GIa5Ebf/AGSfJa2JseZviaNfwpc+rVaSsY7/ADrK4hBwX2rDLg18Sa9q/wBjU2uhVYdmRNN0LSyM4GYi4UAeVM4tkYdfsqT3kmnCMCbhNe3L87V6zn7tc8v/AD8UuXJ+7/Si1ml6C9HjXhlW3Ytq14jbsS8Wc+APyFN+lPZ70dI3+zXRh8PDAqxqiJTcuSvrvLH9mDEOe6J7epAFeYtrTtqmCfU2/aZV+ZIqwmRhxt6156c/eX1rfcnYQpNjje0cSceJLeyqK2xbNxTfvJwvckevqxP5U1OOW9jKgrU20kt+89KKHYhxe6UkzjPjsSq21VGAueZvbh5VTN5fo5xiTWw5bERtwZ5Tde5gTa/eBXSJNorrZ5PIH9K2RY64Iyyk6fZtfXXl2UINRy3B/RVjGI6RoY/Isfy1p7j/AKL4oMO0jTzORYdRQALmxJFjoPGrtF1mF4ZWHMk//wBcK9bQnITSNk/i0OnPieYpsblZx3A7mM0qq+JRoi2rHQhe3KQRcdl9e2m+K+jbEQDPhZY5kvfKvVP9Oqk9/GmW8uyJf32CTpBxeHgfxRHn3r6dlKcFtaQECWKeE/xKw97WqabXcNaT5ox/xPjISEkiA5ESXF/A/CfI1Kn6CYDPEYmOvUYAE+B6rU3i3gIFukVxzEi35dovf0Fb4thYXFAEdGjHkkmRvEgEqfSs2n/DsbRml9yKviMPk+CQC/AOpA9RdfS1a4MRKNejSQD7jKfa9W2bcRo7tFI3ddbkDxQgn0qs4/cm4ckkOb2Kvl18JFGn81ZaG39S+Dp89KNRd+j3PUO3lRutG8THmFI+Woqem3RIbrL5NlYf4gbeVV7ZGycdBKOmSaWIjKQNRrwNwWGnGrVPuyjtp0bDyDDzuDV6Guv7/Iy82EuY/D/6ek2o9xl6PTsDD2D6elS4scz/ABqCLa2IYHuytY/nSeTdiRFIHSKOxWuD/Kwtp51BxGDnTQFWGnxKVYdmo0+VG6FWN8Ov3++hb8NjoEI0gTLqAVyEX7mA9qdf24rI1vhta6G+lraZb2rlsm1Z10aN/KzD2t+Rp1s2aR7BujVhqtyUJ8CLfnTU3wTPDS1Wn++3J0vYG1o5UAiVsi9W5BA07L6nxqYNpIZeiBuwF2t9nsv31QnxWMXRAWFtejkzN6MCfMGmu4pxBaTpIDDGOGe5kc9pJrVSs53Gix7TvpxI7AL0sXFNwWPh3f61uWe5bNIT3AjSl+zpUYuWZg2YjKW4DlpVCJ3SSfd91oLS/wAI8W/QUGSLtHm3+tL5MTBfrFfXu8fGgCazMPieMep+daw4v+/UeAH61EXFYe/915kd/b5V42RtKDJqYxJfr/De9+7iLcLaUWBLnxsQ+LEHwBA+VRdoOAl0MrG/K508hWiPbUSzKZHQAZrnMLXJ6pt2W0v30xbbsfORPUU4ySdmdOS7CQYmQi3QykeD/O1e1SY6jC/1Ip/M02bbcf3x/vjWY9uxgi7g/KtfPX8qI8h/zMqe2N65MK+RoEDWvYKlxfhe3CmGwdp43FKXWCNEvYF7DN22ABNu+l+921JziB0EkUcZUHpCFsW5hmyk34WFON3d81cdFMyCVBxT4HHapAsD2rS870XwV5Pq/k3zpjQLk4YceN+AFyT1eAANVXb28GOhQNmw4LHQdHra19dauWM2lGy2LXtcWH2lYFTbvsfaqHvMmeLKW6ycDY2IHPzHpWGTM01tt7B5ddX8iGTfHaJvbExJfjkjAqKd9cZh/wBrJii9uAyA3NLlYngrn+Vv0r3Ls9pEKtHJY/wN5cq05NR3sz6V0zXdVW+p6Mlde9Wup9RVv2VvnDOQI5NbfC1wTpyy3Brj0v0fzixCyWP3onHyrVHubiFbiUI4HK49NKlpBbO7yyxMpMjgH+MIw9HANLsXu7hJtcqE8SyR2PrG1c/2ccbJ+wkxmRW6vXS4N+24uPGpjbl4qFWKT4aQ2IGnlyOprBy0/cXGy3JsMQ2yYp4+wF3t6NU2OXEhQRiY5AeTEE+lUNd2NrRreJw9hwWVgfCxNq8Rb2SKAuJweaRdGOYAk94I407TVx3FrOipjZ11MCN3rlv7EVvfa6v+8iZfxK1vYNVH2fvKkzZfq8iNyAcAnw1FPIcY68ExA9D+T1DyqLpi1ofriISbLIF/+yxHkwFRtufWFTNhlM5vwIVgOw6Nr4Uhn2jOTfNJ4PFf5GteHxMpa3Qo546IUPtahZYsFNEfaOMx73z4fo9OAhNjz4m9jy42pNh9+ejkVZQVdWF7hgQb81uQfOr3Jtho483RyqSG4ThbW5gSXvXLNrbTGNZ+PSXGR3ILkLwDEAA89QK02L3o+lNhzrJCjrbVQbhct9ONqYWqvfR/ii+z8OTxCZTfjddPlVirYyK5tXExBXtJEjEaEgXH60iCrxOLhJ7ejStW9kojxH7ZgDIeqACxtwF7cK0YOFJBcFyLkfBbUGx41uoYa3nuYylmT2ht0smKUN82Iw//AGl/WsNHAeMmEPjEP1pZtHa2Fw7ZZRJmsD8J4HQcBUrY+1sNiP3UbG3anfbme2nox1av4J8zJdOvkS7T2kElYRxYBo0K5maOzEHiUUHrAD8qc9BhiRkGCa449Ee7sPj6UyM6g2WE34fCor1BtJiSBDYjtYD51g3DpZstfWhLimWOKQxw4ViuoUI4zW8/92qFgNsNJAXbDYZXvYRkup05ksNB3Cre+JfLfo10F/iXX/WtUm0XUKcsdiR9saX7bCoLFWCnheJXZIUYjVeanmNRWXng5AeX/ineIxBIuDDccs3+lQ4NpkHVoQPM8x/r6VNDTE7bXh1y5iRyD2+dQf8AiY8opf8Av8fU0+wOBSFmyzRMHNz1Lka24376kBw/2lPcIuWvj3UskXq+l7CjN1vEr7b0kcOm/wC8Pma1NvO7aFJXF9VM0djz58qsZjS/WDHhwgHMXP2fGtR2ahuxRywQhf2SgXNjrp2gVmoz6spS9CJ/xnOov9TW3dMh/LhWG3+xAGb+zpiPvKwYD0BNN4Yo1jFo5Dy+FAbgc7VnB4csw1kHP94LD+laupdx3HsKdmYsNCXKNDnJJzA3BPNs3E+NVnFwbSsRnwTX+0FZWI5HqcKeb272phWWORhmYEgNFm0DEWDLqCLWpPhN7sK4F4pyO1YSR6kCuF+Fkp6nI6IZE1VGrZ+ExQtnEcngJD7lqlPs/EnVVI7tSPdqY4Pa8DLeOGY201hXh5nSpMWOYgFcIf5xCvOuheHfOp/JLzU60oRLhsYvFAfJRf2JrEuAdyTJhsPc8yTc+a2qxfWJm/8Ab4ZezNIunjlQ1hUmv15sHGP+nGWPqco9qpJR6k6XLiJTDsxw2mGw+h0InccOHOm0O1sX/wAqHhynJ+VWldo4ZV60gJ7gB7CtB3pwq/e9DRKcHyPyX2K4+1cYeGHQ+EpPyrZs3HYxGv8AVmJBJBMhPEW5LTaTf2EXyxse+w/Wok+/rGwWM+P+xWeuC4RawMaw7JOOAGLwwOXgW5XOts3h2VYsPubgf/xYAewKKpmF3nmP2bX7m+Qp9sreBwPhuSbXIy/netIZU+gp4a6lvweCSJcsahV42FbxSePaTnj+VN0NxW8ZKXBzyg48kHG7ChlbNJGrNa2YjWkm1NkLBrGyLmNznYi5q1Nwrhu++Ixz4gQzdI6ltBGLgC/dw0ptDi2+WONvbAee7grIbaIrX9LkUl2fh3wwbPBMobicjaDuKk2pns/Y+HSHMwl6Th1swI7+ynLbMwzKo+suG0NxIR7dndWsMk9NdDLJjgpvqK9iYQyJmSRyrKTc305X11FrVEi2BFIbriI2P4hf/NTxN2wqgQ4grbssQwN7gi/O9JIforBZi0twdQF6v60LLkTbT/x+hLx42qa/z+pasFAUjVMqNlGW4Q66eNb4Y7coxb/pmqFi9zcVBMkcEkpzXPVexA7+VTsJhNpR2DTTDVQbori2ub0NYyg39VmylHii6ovZ0I/lNZEbcnh9P9arUu08ZGUGaOQMbEmFxbhxynSt028MquEaOJibdZJSo1JH2gbcPeo0vuVqj2LIkcutnjse46W7Na9xLMLkNEb9zfrVbfFseMcyntV4nH+ICvWFxXWAbpQtuJiAOa/PIbWtajTLuPVHsPJMNiMxIMXb9r9ajHC4nmYx5N+taxIvFZbX01V/1pSN5ZBGSZoM6vkKFytrMATre9r3qal3KuPYejDTEZWMenW4Np2868J0kalyyBQb311ueFhxuSdO/uqHPtma3UMEgOmko/TvrcuOnZQDhxyPVe/obdml6VSHcCLtPZ7Ylg4UxhGuHYi1jYMMvE3IBHDWoEuLghfJeaeQ8VVCQvsFWp0215J06KOJoQrDM11On2RY/erbFBiQSA6BQAC7jrE8+FhlHC/O1OalJL0FCUYNvuRcLPiXNhhcq8uklsR5AEVLXAT3uyRKO92IH5VH2u8kSBmxSKLi+mt6rOJ2sj6DHPYXuQQB4CsHGnTOqL1K0i2y7DNyGMV+3rXHhrWP7GiGrOhP4T8zXH8ftJmdgMXO630/an5Vqi2V0n2JpPJ2961WFGLzNbHXZFwfEyR/4f1ohfZ4+IqfmfKqru40OFhCT4aQuz9UdGdAQMovpxINhTnD7bjYkR4JrqpYA5VJy/GBmvqOY40eSifOY0fH7OtooP4VY/KoeF3nwDk9DGzMnFchBHkxrVhdsh5Y1WGECUaFmJscobKwtoSDyqvJgZ48VLNeIEtIrKgudFzAgcMp0A53oePbYay77lk//wBDjjNo8I1yLi5UBrdnHWrluvtT63H0hRVBAsNCdbjs7QR5Vzb/AIfkZ1ZnZkUtltGB9gMt+zrXUnuq37jxus2SzCPJbLmBCkNobjtBOlVBaaT5JyPVbjwXPD7OROA9TUoUCs1ulRztt8mGW4pPj4ujBY6gc+dqc1HxjWGqlgeIFMRSTvrgyxXpkDDQq2h963ja2GcfHEb94NJd8ZcPGHAw6tM3DMgsAed+duylOxt09nqoedrytqeKqt+SgWArLX0s6PLjV0y4hcK3Do9fD5Vvj2dCdRpbhZj8jXN8duthy0j9NIgUkRouqsALjXv7alYHdiNo1MWKUG3WDcjz5i1GXLHEk58eibMaTk1D89i+PssF1cSSBl4dfkeNwdDWZ8M6kKsxuddQpGvpXOikwlKRSZgoJzCQqNONr3FT4sJj2sUaXQK3xqeOo491dGm0nfP9jJTT2RfHhlGmdDy1X9DWn6u9+tHCw/32iqPJjdoodWk/mjB/IVqk3xxqfEU/mjI+dLQyiz7e2TI8LCPDoshtqrDt11sLG1UfGYLEYVl6ZZwW4KslyeQ4Em16f4DfnEk2ZIrj8Qr3jMdNLiEn6NOrluubjbs00ox+HWb6m3Xodz8Xk8FeFwi36q+ezR4gkxIsFaZRmQ9dfh065OYcb8r8O2qltyWWXOpawZiRmjOlyD2W4i/nXQo95jCjGSIgFmOjKSb6jiRw/Sox+kjCHRkl/ozD2JrOWFrZSaFDxsHvPFF/KOYjYMgOjQPZcx1K8eQ5k6072VuXtExrIiXVhdQk9j2DS4q24zfXZzo1hZiLDNCf08aZ7L23s4AKkiIttNGXn4ClpcXu7IyZcc19ENL97KzsXZ+Mgv8AWkxOXMpJvnHVII4E8LVad5dmPjMI0UEpRmZGL6glQbnz4elSNq42JxGsU5Aka3SI5JXw10PfU/EYRehKiVpri2V3BDa26xAvbmfClS3MtT29Dm23vottDZcTiJ5Liy6Ze/Umw0vzpHD9FEi/Gqj8clzf8Kir9tHesRPkiGYJoSo0J55QDotQJd78S9xGGTsygLfzyms/MS2SNdMpbto9bm7rvhM5EYcNawEbC3HW7C3vVolxUifEYovxW/WqQ74yW+YSnT7TP+YsK8psLEN8RVfCxPr1j7Utc3wg8uC5kN9p4mGQt0uKkfMV6sSgAZCStja+hJqHJjsIt26OZ2LMxLva5YWYnUcR3UQ7pkkZnck/ZAOv9RUW8qYQblgasn9TIB7Kx96VZH1Q/wAJdxVHvDFcmPCxk8bi7Hs5DsqXh97HJssSr/Lb51OxEMUX28KvLUs59C1vavCYoD4ZJDfh0UQUeoAPvRpl1YtUekSXHLPMpDIcp4jh7/600wEyYcA5ooz+O/5VW94oTDh2leJ2UWYs8l2Av9kXuxPZSXZ/S44qI4ZEjXgWUqDes5KSkqV+prFxcd3Xoda2K7O7Oz5hy10t4cqcilG7ezTDGAey3604rsjwcT5CsGs1A2pj+jXgST+XjTYjj30mwzSY12yvlFlUqDawA7O8mqlhsbiEYATMB2OLj3rrWJZGNw7Ie/X51okwgb7aN+JRUZJa0lpQ4aoPYpsG+k0EQzpHKNNNOBrfg97MNL+8w4B/D8xTbaO5qSsl448im7KpIzCh9xsKD1UniH8LXHd20o44uK1FSm29lRHAwraojK3LI2vsb+1bMNjTFktNMg4ENewHmOFQNo7ipIQRisrAWGdPHwrMG6ONjF4cQjjsDEfnccqp4oN7NhGcordIbYyHpJFmGJJdB1SCNOfAcajjbWJmujrCwB4lCD52NRUweLXSbDB+0qqn/LY+1TcNsyIqZCrxPrmVWYEa2vY6GoyYn/BKvc0x5Yr742K94dvlAC+HjLAW6pOvMcR3VvwW3FlQOMLLGD2MPbXhXvam6Ym4Yhl7yFa3iRUrBbHxUKBFaKUKNPsm3vV48eSMed/Rk5MmOUtlt6irakkMts4xAy91xx7ATSfFYfDhtJ3Ver8Sm9joeQ1FWnEriFBzYYnvUg/oa37uSwAu08bRsDZRIpt25uy97+FqemfUlzj0K8d3E1yYqNrWIvbUHzrZK7wRgt0ciiw6p1tV7/8ATScDG3oa0vuzh2/uoyO4D5UO6CMlqTluhUm++EngMMiyQBlynJcED+Fl1FVnC7iwKjyw4g4gLwV7g/zE6enGri24uFY26ILr9kkfOvOJ2XhcECimTNKt8gUyaA6EgjTXvrJqfWjs1eG5ipJ/2a/UreKx/wBREA+rtN04uuV7IvK2UWBve+prc29uLklWP6gLG2hXTxuDpUuHarJ+zSJ3vqM0fw9mUMTbyptHj8YygCAgXuWZrc724aDlUK2XOcIu+T3DiZV/9rFFp9qQfkATXrDbTmlcoJIkIBvZSbW04kgXrwuxJnyl5IUI7RmNvFm0400g2SttZnP4bKP8IrZKNdThbI39nte7zufwhV9wL+9a22ZADdutb/mSE+1/lTRcBCPsM57wT+dY/tSFOChfQflQAv6OG91VFvYdSG+vidKl5T9yWx7WVB7Vh95ozcAE+C3rV/xCT/dzX7BHx87mlaCiekLuB1I7csxLfKm+zYlJszXYcQB1fKquNozt8EBA/jax9Ke7IinWzSBAOet9KaYmiwhbVmtOGxSyC6MGHC47RxrdWhAVBxuAzm9/I8KnUUAcs+kvc+STD/sYbsGu2TiVty865Xs3YBzkPJNEw4Akj86+prVCxmxYZf3kaN4gUdKQHCsLu7ist4sZJa9gCT+tSINmbXVupMXt4fMfOupS/R7h7kx54r/dOnodK1w7qzwG8UqyDscWPqK0i46aaTZm1K9mc8k2ptaEftIVcfh+YvUc77yqbPhVB55f9g10yXEzIP2kDjvWzD219qS7Yx8DKodRbN1gykctMw0Nr0vw+sfh/wDQepLZlNj+kdgDmhdRe18z2+dTcH9JiniT/UPmBT/A7q4ZoVKrYuMxIY6HsFzoBwqJP9HsZJKODc3yuoYcLdgp6cT4bX5jUpdURBvhhyDmizeS/oaj4veLBsQzJiUZeDJa47OeorXjfo4YfBHEcxFsjFTYcdDprSfa2wDhwTN00IJ6vWV1OnDt/wDNUsS6SQOXdDiXfKINdMbPHf7MsIK/KpEW/fJnilHaEZT8xVJE4ZQVmEjDkUNeDjT9qBG/CRf3FarDPpG/ZkuS7l7fezBPfpISp7Qtx7a1YNlR4F1VopmUkD7bLx7m765G2MjJF43Twv8AImp+F3nKgIJuqLAB1Bta9uIvzPOsskZV9rXuXCu6OmbLkmdzZ0VQeqrsGa3LMABYkd5phj9qJEuacxA6LcG/sbVziDegi3UhfwW1+XIntq0YjZMfRRzR4eOd5WBNyQEuvK2ulrVzGlpE1t6EJ/ZJNIO1Eyg+BOpr3LtDEuLx4YrfnIdR6kCs4SLGWALxQRjsBY28SR+VToNn5tWmkk8BYewFFC1C1IsYRq0Sd97n/KR715lV1sJMUv4QTf2a/tTc4aIcUvb7xv8AmTWiXbMKD+7Hmot86NguQonhZ7WLvb/puf8AOwFEWx5/sx28VjX8gak4zexYwGZ4wDw6xN/CwpJjPpMRfhe/4UJ/zMv5U69BNvuO12PjTwmSPyuflXiTdHEHVsbLfsWyjv8ADSqnL9J0zaRozHvt+SqfzptsfeaaVGbESCAg6DLqR/MflSa9AVsfJueo+Ked/GVvlTbA7PjjHE+bsR7mqXJvBBwbEzOb8EH/AOoppsBoJmAWKViNSZb2ty4mkaaHVl/2XGoXqgAE304VNqPgoQqAAAdw4CpFaGYUUUUAFFFFABRRRQBi1ap8IjizqrDvF63UUAIJdycMb5VaMn/lsV9r29qiS7nSL+6xBPdIoPuLGrVRQBU12di0IJSN7adR7XGvJh39tV/e6HE5o5oQY5I1ZSsiXUhrXsbEX0rpdqMtAHM9yREwleVoWxEjAyBAOqALKLW86a43YmHZWYxITfKBYDiQBy7TVum2XE/xRo3ioqHLuzCb2DLfjlY/lemm1wBxPb08Mc0qrAhRGyDrFWYjRjpp7VFgxeBb94k0fgQ49hf2rpO3PodgndnWaRGbU8CLnieVVjE/QhiV/dzRP+K4PzrWOfJHiTJcIvoMMLtbASoEzw2WLoxfKCDprZgNdBUaTeCONTHgZS7rYCNSuUZjYFibk2OpyHhSLEfRbtBD+4Vx/A6/O1RE+inabuTkKAnQXTQcuZrKVy5HsuDO2pMaHyz4qHrAsLNppxHxad2lKcdjpAMp2hdAOCh//FW7Y30KYkODPkZeamQ6/wBIq57J+iuKLUrCP5MxHmxqYpRd0XOTkkjkcRjcACbGzaDSOPTw61SJtl9EnSHBYpl7XkVfZReu7w7qxgfE38tl/IVvO7MBFmTOOxiSKW47ifOo2g7g5cJH1QLCSR3PHkAamYDZO0Jj+ywyoCfswfN6+h8NsiGMWSNF8FAqUEAqiWzj8f0YYmQLmaVTz/aBV9FFTNl/Qrll6SSb+Wxb3Y611a1FAJtFbw+4sC/FmbzsPQU5wmyoov3aKvgKl0UDcm+WYArNFFBIUUUUAFFFFABRRRQAUUUUAFFFFABRRRQAUUUUAFYoooAKKKKACs0UUAFFFFABRRRQAUUUUAFFFFABRRR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40843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араллелограмм 28"/>
          <p:cNvSpPr/>
          <p:nvPr/>
        </p:nvSpPr>
        <p:spPr>
          <a:xfrm>
            <a:off x="8065000" y="6248400"/>
            <a:ext cx="850400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1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83568" y="7656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latin typeface="Cambria" pitchFamily="18" charset="0"/>
                <a:cs typeface="Arial" pitchFamily="34" charset="0"/>
              </a:rPr>
              <a:t>ОБМЕН ОПЫТОМ С ВЕДУЩИМИ ИНОСТРАННЫМИ КОМПАНИЯМИ</a:t>
            </a:r>
          </a:p>
        </p:txBody>
      </p:sp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44" y="2624708"/>
            <a:ext cx="203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Users\Жусупов\Documents\Файлы Mail.Ru Агента\anuar19872005@mail.ru\miss_dana_88@mail.ru\und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8048" y="825598"/>
            <a:ext cx="922424" cy="1573273"/>
          </a:xfrm>
          <a:prstGeom prst="rect">
            <a:avLst/>
          </a:prstGeom>
          <a:noFill/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7496" y="1102916"/>
            <a:ext cx="990328" cy="85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1789" y="5477334"/>
            <a:ext cx="1420211" cy="109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2056" y="5027426"/>
            <a:ext cx="2174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9104" y="3833887"/>
            <a:ext cx="1601276" cy="132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282984" y="1589807"/>
            <a:ext cx="17145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50"/>
                </a:solidFill>
                <a:latin typeface="Cambria" pitchFamily="18" charset="0"/>
                <a:cs typeface="Arial" pitchFamily="34" charset="0"/>
              </a:rPr>
              <a:t>CARES</a:t>
            </a:r>
            <a:endParaRPr lang="ru-RU" b="1" dirty="0" smtClean="0">
              <a:solidFill>
                <a:srgbClr val="00B05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1" name="Picture 2" descr="D:\Documents and Settings\Home\Рабочий стол\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7636" y="2868676"/>
            <a:ext cx="2428860" cy="776348"/>
          </a:xfrm>
          <a:prstGeom prst="rect">
            <a:avLst/>
          </a:prstGeom>
          <a:noFill/>
        </p:spPr>
      </p:pic>
      <p:pic>
        <p:nvPicPr>
          <p:cNvPr id="32" name="Picture 3" descr="D:\Documents and Settings\Home\Рабочий стол\logo_f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28415" y="1054818"/>
            <a:ext cx="2441485" cy="862014"/>
          </a:xfrm>
          <a:prstGeom prst="rect">
            <a:avLst/>
          </a:prstGeom>
          <a:noFill/>
        </p:spPr>
      </p:pic>
      <p:pic>
        <p:nvPicPr>
          <p:cNvPr id="33" name="Picture 3" descr="D:\Documents and Settings\Home\Рабочий стол\ensi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2744" y="4154229"/>
            <a:ext cx="2214578" cy="1074971"/>
          </a:xfrm>
          <a:prstGeom prst="rect">
            <a:avLst/>
          </a:prstGeom>
          <a:noFill/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15716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16" y="5661248"/>
            <a:ext cx="1447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5301208"/>
            <a:ext cx="1226416" cy="110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 descr="D:\Documents and Settings\Home\Рабочий стол\partne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3140" y="2564904"/>
            <a:ext cx="2851589" cy="2126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5"/>
          <p:cNvSpPr>
            <a:spLocks noChangeArrowheads="1"/>
          </p:cNvSpPr>
          <p:nvPr/>
        </p:nvSpPr>
        <p:spPr bwMode="gray">
          <a:xfrm rot="10800000">
            <a:off x="-103485" y="617712"/>
            <a:ext cx="9143999" cy="467513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19" name="Параллелограмм 18"/>
          <p:cNvSpPr/>
          <p:nvPr/>
        </p:nvSpPr>
        <p:spPr>
          <a:xfrm>
            <a:off x="8065000" y="6248400"/>
            <a:ext cx="850400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0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153400" cy="4191000"/>
          </a:xfrm>
          <a:ln>
            <a:solidFill>
              <a:schemeClr val="accent1"/>
            </a:solidFill>
          </a:ln>
        </p:spPr>
        <p:txBody>
          <a:bodyPr/>
          <a:lstStyle/>
          <a:p>
            <a:pPr lvl="1" indent="450850" algn="ctr">
              <a:buFont typeface="Wingdings 2" pitchFamily="18" charset="2"/>
              <a:buNone/>
              <a:defRPr/>
            </a:pPr>
            <a:endParaRPr lang="ru-RU" sz="2400" dirty="0" smtClean="0"/>
          </a:p>
          <a:p>
            <a:pPr lvl="1" indent="450850" algn="ctr">
              <a:buFont typeface="Wingdings 2" pitchFamily="18" charset="2"/>
              <a:buNone/>
              <a:defRPr/>
            </a:pPr>
            <a:endParaRPr lang="ru-RU" sz="2400" dirty="0" smtClean="0"/>
          </a:p>
          <a:p>
            <a:pPr lvl="1" indent="450850" algn="ctr">
              <a:buFont typeface="Wingdings 2" pitchFamily="18" charset="2"/>
              <a:buNone/>
              <a:defRPr/>
            </a:pPr>
            <a:endParaRPr lang="ru-RU" sz="2400" dirty="0" smtClean="0"/>
          </a:p>
          <a:p>
            <a:pPr indent="450850" algn="ctr"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 </a:t>
            </a:r>
          </a:p>
          <a:p>
            <a:pPr lvl="1" indent="450850" algn="ctr">
              <a:buFont typeface="Wingdings" pitchFamily="2" charset="2"/>
              <a:buChar char="Ø"/>
              <a:defRPr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6388" name="Рисунок 11" descr="sp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"/>
            <a:ext cx="2000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5608"/>
            <a:ext cx="1752600" cy="87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58" y="245608"/>
            <a:ext cx="1500941" cy="87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араллелограмм 7"/>
          <p:cNvSpPr/>
          <p:nvPr/>
        </p:nvSpPr>
        <p:spPr>
          <a:xfrm>
            <a:off x="8065000" y="6248400"/>
            <a:ext cx="926600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3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43062" y="1828800"/>
            <a:ext cx="6281737" cy="609600"/>
          </a:xfrm>
        </p:spPr>
        <p:txBody>
          <a:bodyPr/>
          <a:lstStyle/>
          <a:p>
            <a:pPr algn="ctr"/>
            <a:r>
              <a:rPr lang="ru-RU" altLang="en-US" sz="3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Стратегические документы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514600"/>
            <a:ext cx="8705850" cy="2438400"/>
          </a:xfrm>
        </p:spPr>
        <p:txBody>
          <a:bodyPr/>
          <a:lstStyle/>
          <a:p>
            <a:pPr lvl="1" indent="450850">
              <a:buFont typeface="Wingdings" pitchFamily="2" charset="2"/>
              <a:buChar char="Ø"/>
            </a:pPr>
            <a:r>
              <a:rPr lang="ru-RU" altLang="en-US" sz="2100" b="1" dirty="0" smtClean="0">
                <a:solidFill>
                  <a:srgbClr val="002060"/>
                </a:solidFill>
                <a:latin typeface="Georgia" pitchFamily="18" charset="0"/>
              </a:rPr>
              <a:t>Послание Президента Республики Казахстан </a:t>
            </a:r>
            <a:br>
              <a:rPr lang="ru-RU" altLang="en-US" sz="21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en-US" sz="2100" b="1" dirty="0" smtClean="0">
                <a:solidFill>
                  <a:srgbClr val="002060"/>
                </a:solidFill>
                <a:latin typeface="Georgia" pitchFamily="18" charset="0"/>
              </a:rPr>
              <a:t>СТРАТЕГИЯ «Казахстан-2050»;</a:t>
            </a:r>
          </a:p>
          <a:p>
            <a:pPr lvl="1" indent="450850">
              <a:buFont typeface="Wingdings" pitchFamily="2" charset="2"/>
              <a:buChar char="Ø"/>
            </a:pPr>
            <a:r>
              <a:rPr lang="ru-RU" altLang="en-US" sz="2100" b="1" dirty="0" smtClean="0">
                <a:solidFill>
                  <a:srgbClr val="00B050"/>
                </a:solidFill>
                <a:latin typeface="Georgia" pitchFamily="18" charset="0"/>
              </a:rPr>
              <a:t>Концепция Республики Казахстан по переходу к «Зеленой экономике»;</a:t>
            </a:r>
          </a:p>
          <a:p>
            <a:pPr lvl="1" indent="450850">
              <a:buFont typeface="Wingdings" pitchFamily="2" charset="2"/>
              <a:buChar char="Ø"/>
            </a:pPr>
            <a:r>
              <a:rPr lang="ru-RU" altLang="en-US" sz="2100" b="1" dirty="0" smtClean="0">
                <a:solidFill>
                  <a:srgbClr val="002060"/>
                </a:solidFill>
                <a:latin typeface="Georgia" pitchFamily="18" charset="0"/>
              </a:rPr>
              <a:t>Стратегический план Министерства окружающей среды и водных ресурсов Республики Казахстан на 2014 – 2018 годы.</a:t>
            </a:r>
          </a:p>
          <a:p>
            <a:pPr lvl="1" indent="450850" algn="just">
              <a:buFont typeface="Wingdings 2" pitchFamily="18" charset="2"/>
              <a:buNone/>
            </a:pPr>
            <a:endParaRPr lang="ru-RU" altLang="en-US" sz="2100" dirty="0" smtClean="0">
              <a:latin typeface="Georgia" pitchFamily="18" charset="0"/>
            </a:endParaRPr>
          </a:p>
          <a:p>
            <a:pPr lvl="1" indent="450850" algn="just">
              <a:buFont typeface="Wingdings 2" pitchFamily="18" charset="2"/>
              <a:buNone/>
            </a:pPr>
            <a:endParaRPr lang="ru-RU" altLang="en-US" sz="1800" dirty="0" smtClean="0">
              <a:latin typeface="Georgia" pitchFamily="18" charset="0"/>
            </a:endParaRPr>
          </a:p>
          <a:p>
            <a:pPr lvl="1" indent="450850" algn="just">
              <a:buFont typeface="Wingdings 2" pitchFamily="18" charset="2"/>
              <a:buNone/>
            </a:pPr>
            <a:endParaRPr lang="ru-RU" altLang="en-US" sz="15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45" name="Рисунок 11" descr="spa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16430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38" y="216597"/>
            <a:ext cx="1570596" cy="78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6329" y="243810"/>
            <a:ext cx="1888671" cy="67059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RightFacing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CASEP</a:t>
            </a:r>
            <a:endParaRPr lang="ru-RU" altLang="en-US" sz="3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2404" y="243810"/>
            <a:ext cx="4400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Программа по устойчивой энергетике для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Центральной 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Азии: возобновляемые и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сточники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энергии – энергоэффективность</a:t>
            </a:r>
            <a:endParaRPr lang="ru-RU" sz="1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8065000" y="6248400"/>
            <a:ext cx="621800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8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0"/>
            <a:ext cx="7578725" cy="990600"/>
          </a:xfrm>
        </p:spPr>
        <p:txBody>
          <a:bodyPr/>
          <a:lstStyle/>
          <a:p>
            <a:pPr algn="ctr"/>
            <a:r>
              <a:rPr lang="ru-RU" altLang="en-US" sz="30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Концепция Республики Казахстан по переходу к «зеленой экономике»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318406" y="2514600"/>
            <a:ext cx="8382001" cy="3643312"/>
          </a:xfrm>
        </p:spPr>
        <p:txBody>
          <a:bodyPr/>
          <a:lstStyle/>
          <a:p>
            <a:pPr lvl="1" indent="450850"/>
            <a:r>
              <a:rPr lang="ru-RU" altLang="en-US" sz="2100" dirty="0" smtClean="0">
                <a:solidFill>
                  <a:srgbClr val="002060"/>
                </a:solidFill>
                <a:latin typeface="Georgia" pitchFamily="18" charset="0"/>
              </a:rPr>
              <a:t>План действий:  </a:t>
            </a:r>
          </a:p>
          <a:p>
            <a:pPr lvl="1" indent="450850">
              <a:buFont typeface="Wingdings" pitchFamily="2" charset="2"/>
              <a:buChar char="Ø"/>
            </a:pPr>
            <a:r>
              <a:rPr lang="ru-RU" altLang="en-US" sz="2100" dirty="0" smtClean="0">
                <a:latin typeface="Georgia" pitchFamily="18" charset="0"/>
              </a:rPr>
              <a:t>Устойчивое использование водных ресурсов;</a:t>
            </a:r>
          </a:p>
          <a:p>
            <a:pPr lvl="1" indent="450850">
              <a:buFont typeface="Wingdings" pitchFamily="2" charset="2"/>
              <a:buChar char="Ø"/>
            </a:pPr>
            <a:r>
              <a:rPr lang="ru-RU" altLang="en-US" sz="2100" dirty="0" smtClean="0">
                <a:latin typeface="Georgia" pitchFamily="18" charset="0"/>
              </a:rPr>
              <a:t>Развитие устойчивого и высокопроизводительного сельского хозяйства;</a:t>
            </a:r>
          </a:p>
          <a:p>
            <a:pPr lvl="1" indent="450850">
              <a:buFont typeface="Wingdings" pitchFamily="2" charset="2"/>
              <a:buChar char="Ø"/>
            </a:pPr>
            <a:r>
              <a:rPr lang="ru-RU" altLang="en-US" sz="2100" dirty="0" smtClean="0">
                <a:latin typeface="Georgia" pitchFamily="18" charset="0"/>
              </a:rPr>
              <a:t>Энергосбережение и повышение энергоэффективности;</a:t>
            </a:r>
          </a:p>
          <a:p>
            <a:pPr lvl="1" indent="450850">
              <a:buFont typeface="Wingdings" pitchFamily="2" charset="2"/>
              <a:buChar char="Ø"/>
            </a:pPr>
            <a:r>
              <a:rPr lang="ru-RU" altLang="en-US" sz="2100" dirty="0" smtClean="0">
                <a:latin typeface="Georgia" pitchFamily="18" charset="0"/>
              </a:rPr>
              <a:t>Развитие электроэнергетики;</a:t>
            </a:r>
          </a:p>
          <a:p>
            <a:pPr lvl="1" indent="450850">
              <a:buFont typeface="Wingdings" pitchFamily="2" charset="2"/>
              <a:buChar char="Ø"/>
            </a:pPr>
            <a:r>
              <a:rPr lang="ru-RU" altLang="en-US" sz="2100" dirty="0" smtClean="0">
                <a:latin typeface="Georgia" pitchFamily="18" charset="0"/>
              </a:rPr>
              <a:t>Совершенствование системы управления отходами и по снижению загрязнения воздуха;</a:t>
            </a:r>
          </a:p>
          <a:p>
            <a:pPr lvl="1" indent="450850">
              <a:buFont typeface="Wingdings" pitchFamily="2" charset="2"/>
              <a:buChar char="Ø"/>
            </a:pPr>
            <a:r>
              <a:rPr lang="ru-RU" altLang="en-US" sz="2100" dirty="0" smtClean="0">
                <a:latin typeface="Georgia" pitchFamily="18" charset="0"/>
              </a:rPr>
              <a:t>Сохранение и эффективное управление экосистемами</a:t>
            </a:r>
          </a:p>
          <a:p>
            <a:pPr lvl="1" indent="450850" algn="just">
              <a:buFont typeface="Wingdings" pitchFamily="2" charset="2"/>
              <a:buChar char="Ø"/>
            </a:pPr>
            <a:endParaRPr lang="ru-RU" altLang="en-US" sz="1800" dirty="0" smtClean="0">
              <a:latin typeface="Georgia" pitchFamily="18" charset="0"/>
            </a:endParaRPr>
          </a:p>
          <a:p>
            <a:pPr lvl="1" indent="450850" algn="just">
              <a:buFont typeface="Wingdings 2" pitchFamily="18" charset="2"/>
              <a:buNone/>
            </a:pPr>
            <a:endParaRPr lang="ru-RU" altLang="en-US" sz="15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1269" name="Рисунок 11" descr="spa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6430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араллелограмм 6"/>
          <p:cNvSpPr/>
          <p:nvPr/>
        </p:nvSpPr>
        <p:spPr>
          <a:xfrm>
            <a:off x="8065000" y="6248400"/>
            <a:ext cx="621800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65275" y="214313"/>
            <a:ext cx="7578725" cy="990600"/>
          </a:xfrm>
        </p:spPr>
        <p:txBody>
          <a:bodyPr/>
          <a:lstStyle/>
          <a:p>
            <a:pPr marL="342900" indent="-342900"/>
            <a:r>
              <a:rPr lang="ru-RU" altLang="en-US" sz="30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Концепция Республики Казахстан по переходу к «зеленой экономике»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643063"/>
            <a:ext cx="8858250" cy="4529137"/>
          </a:xfrm>
        </p:spPr>
        <p:txBody>
          <a:bodyPr/>
          <a:lstStyle/>
          <a:p>
            <a:pPr lvl="1" indent="450850" algn="just"/>
            <a:r>
              <a:rPr lang="ru-RU" altLang="en-US" sz="2400" dirty="0" smtClean="0">
                <a:latin typeface="Georgia" pitchFamily="18" charset="0"/>
              </a:rPr>
              <a:t>Снижение энергоемкости ВВП:</a:t>
            </a:r>
          </a:p>
          <a:p>
            <a:pPr lvl="1" indent="450850" algn="just">
              <a:buFont typeface="Wingdings" pitchFamily="2" charset="2"/>
              <a:buChar char="Ø"/>
            </a:pPr>
            <a:r>
              <a:rPr lang="ru-RU" altLang="en-US" sz="2400" dirty="0" smtClean="0">
                <a:latin typeface="Georgia" pitchFamily="18" charset="0"/>
              </a:rPr>
              <a:t>25 % к 2020 году;</a:t>
            </a:r>
          </a:p>
          <a:p>
            <a:pPr lvl="1" indent="450850" algn="just">
              <a:buFont typeface="Wingdings" pitchFamily="2" charset="2"/>
              <a:buChar char="Ø"/>
            </a:pPr>
            <a:r>
              <a:rPr lang="ru-RU" altLang="en-US" sz="2400" dirty="0" smtClean="0">
                <a:latin typeface="Georgia" pitchFamily="18" charset="0"/>
              </a:rPr>
              <a:t>30 % к 2030 году;</a:t>
            </a:r>
          </a:p>
          <a:p>
            <a:pPr lvl="1" indent="450850" algn="just">
              <a:buFont typeface="Wingdings" pitchFamily="2" charset="2"/>
              <a:buChar char="Ø"/>
            </a:pPr>
            <a:r>
              <a:rPr lang="ru-RU" altLang="en-US" sz="2400" dirty="0" smtClean="0">
                <a:latin typeface="Georgia" pitchFamily="18" charset="0"/>
              </a:rPr>
              <a:t>50 % к 2050 году. </a:t>
            </a:r>
          </a:p>
          <a:p>
            <a:pPr lvl="1" indent="450850" algn="just">
              <a:buFont typeface="Wingdings" pitchFamily="2" charset="2"/>
              <a:buChar char="Ø"/>
            </a:pPr>
            <a:endParaRPr lang="ru-RU" altLang="en-US" sz="2400" dirty="0" smtClean="0">
              <a:latin typeface="Georgia" pitchFamily="18" charset="0"/>
            </a:endParaRPr>
          </a:p>
          <a:p>
            <a:pPr lvl="1" indent="450850"/>
            <a:r>
              <a:rPr lang="ru-RU" altLang="en-US" sz="2400" dirty="0" smtClean="0">
                <a:latin typeface="Georgia" pitchFamily="18" charset="0"/>
              </a:rPr>
              <a:t>Развитие возобновляемой энергетики через строительство ветряных и солнечных электростанций:</a:t>
            </a:r>
          </a:p>
          <a:p>
            <a:pPr lvl="1" indent="450850">
              <a:buFont typeface="Wingdings" pitchFamily="2" charset="2"/>
              <a:buChar char="Ø"/>
            </a:pPr>
            <a:r>
              <a:rPr lang="ru-RU" altLang="en-US" sz="2400" dirty="0" smtClean="0">
                <a:latin typeface="Georgia" pitchFamily="18" charset="0"/>
              </a:rPr>
              <a:t>с достижением 3% доли ВЭС и СЭС к 2020 году;</a:t>
            </a:r>
          </a:p>
          <a:p>
            <a:pPr lvl="1" indent="450850">
              <a:buFont typeface="Wingdings" pitchFamily="2" charset="2"/>
              <a:buChar char="Ø"/>
            </a:pPr>
            <a:r>
              <a:rPr lang="ru-RU" altLang="en-US" sz="2400" dirty="0" smtClean="0">
                <a:latin typeface="Georgia" pitchFamily="18" charset="0"/>
              </a:rPr>
              <a:t>с достижением 10% доли ВЭС и СЭС к 2030 году;</a:t>
            </a:r>
          </a:p>
          <a:p>
            <a:pPr lvl="1" indent="450850">
              <a:buFont typeface="Wingdings" pitchFamily="2" charset="2"/>
              <a:buChar char="Ø"/>
            </a:pPr>
            <a:r>
              <a:rPr lang="ru-RU" altLang="en-US" sz="2400" dirty="0" smtClean="0">
                <a:latin typeface="Georgia" pitchFamily="18" charset="0"/>
              </a:rPr>
              <a:t>достижение 50% к 2050 году.</a:t>
            </a:r>
          </a:p>
          <a:p>
            <a:endParaRPr lang="ru-RU" altLang="en-US" sz="2400" dirty="0" smtClean="0">
              <a:latin typeface="Georgia" pitchFamily="18" charset="0"/>
            </a:endParaRPr>
          </a:p>
          <a:p>
            <a:pPr lvl="1" indent="450850" algn="just"/>
            <a:endParaRPr lang="ru-RU" altLang="en-US" sz="2400" dirty="0" smtClean="0">
              <a:latin typeface="Georgia" pitchFamily="18" charset="0"/>
            </a:endParaRPr>
          </a:p>
          <a:p>
            <a:pPr lvl="1" indent="450850" algn="just">
              <a:buFont typeface="Wingdings 2" pitchFamily="18" charset="2"/>
              <a:buNone/>
            </a:pPr>
            <a:endParaRPr lang="ru-RU" altLang="en-US" sz="15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2293" name="Рисунок 11" descr="spa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6430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араллелограмм 6"/>
          <p:cNvSpPr/>
          <p:nvPr/>
        </p:nvSpPr>
        <p:spPr>
          <a:xfrm>
            <a:off x="8065000" y="6248400"/>
            <a:ext cx="621800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9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565275" y="214313"/>
            <a:ext cx="7578725" cy="990600"/>
          </a:xfrm>
        </p:spPr>
        <p:txBody>
          <a:bodyPr/>
          <a:lstStyle/>
          <a:p>
            <a:pPr marL="342900" indent="-342900" algn="ctr"/>
            <a:r>
              <a:rPr lang="ru-RU" altLang="en-US" sz="3000" smtClean="0">
                <a:solidFill>
                  <a:srgbClr val="0070C0"/>
                </a:solidFill>
                <a:latin typeface="Arial" charset="0"/>
                <a:cs typeface="Arial" charset="0"/>
              </a:rPr>
              <a:t>Международные обязательства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643063"/>
            <a:ext cx="8858250" cy="4376737"/>
          </a:xfrm>
        </p:spPr>
        <p:txBody>
          <a:bodyPr/>
          <a:lstStyle/>
          <a:p>
            <a:pPr lvl="1" indent="450850" algn="just"/>
            <a:endParaRPr lang="ru-RU" altLang="en-US" sz="2400" dirty="0" smtClean="0">
              <a:latin typeface="Georgia" pitchFamily="18" charset="0"/>
            </a:endParaRPr>
          </a:p>
          <a:p>
            <a:pPr lvl="1" indent="450850"/>
            <a:r>
              <a:rPr lang="ru-RU" altLang="en-US" sz="2400" dirty="0" smtClean="0">
                <a:latin typeface="Georgia" pitchFamily="18" charset="0"/>
              </a:rPr>
              <a:t>В рамках Киотского протокола заявлены обязательства о снижении выбросов парниковых газов в атмосферу на 5% к 2020 г. по отношению к базовому 1990 году:</a:t>
            </a:r>
          </a:p>
          <a:p>
            <a:pPr lvl="1" indent="450850"/>
            <a:r>
              <a:rPr lang="ru-RU" altLang="en-US" sz="2400" dirty="0" smtClean="0">
                <a:latin typeface="Georgia" pitchFamily="18" charset="0"/>
              </a:rPr>
              <a:t>В рамках РКИК ООН приняты добровольные обязательства:</a:t>
            </a:r>
          </a:p>
          <a:p>
            <a:pPr lvl="1" indent="450850" algn="just">
              <a:buFont typeface="Wingdings" pitchFamily="2" charset="2"/>
              <a:buChar char="Ø"/>
            </a:pPr>
            <a:r>
              <a:rPr lang="ru-RU" altLang="en-US" sz="2400" dirty="0" smtClean="0">
                <a:latin typeface="Georgia" pitchFamily="18" charset="0"/>
              </a:rPr>
              <a:t>до 2020 года на 15 % от базового 1990 г.;</a:t>
            </a:r>
          </a:p>
          <a:p>
            <a:pPr lvl="1" indent="450850" algn="just">
              <a:buFont typeface="Wingdings" pitchFamily="2" charset="2"/>
              <a:buChar char="Ø"/>
            </a:pPr>
            <a:r>
              <a:rPr lang="ru-RU" altLang="en-US" sz="2400" dirty="0" smtClean="0">
                <a:latin typeface="Georgia" pitchFamily="18" charset="0"/>
              </a:rPr>
              <a:t>до 2050 года на 25 % от базового 1990 г. </a:t>
            </a:r>
          </a:p>
          <a:p>
            <a:pPr lvl="1" indent="450850" algn="just">
              <a:buFont typeface="Wingdings 2" pitchFamily="18" charset="2"/>
              <a:buNone/>
            </a:pPr>
            <a:endParaRPr lang="ru-RU" altLang="en-US" sz="2400" dirty="0" smtClean="0">
              <a:latin typeface="Georgia" pitchFamily="18" charset="0"/>
            </a:endParaRPr>
          </a:p>
          <a:p>
            <a:pPr lvl="1" indent="450850" algn="just">
              <a:buFont typeface="Wingdings 2" pitchFamily="18" charset="2"/>
              <a:buNone/>
            </a:pPr>
            <a:endParaRPr lang="ru-RU" altLang="en-US" sz="15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3317" name="Рисунок 11" descr="spa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6430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араллелограмм 6"/>
          <p:cNvSpPr/>
          <p:nvPr/>
        </p:nvSpPr>
        <p:spPr>
          <a:xfrm>
            <a:off x="8065000" y="6248400"/>
            <a:ext cx="621800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2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381000" y="1313044"/>
            <a:ext cx="8763000" cy="463055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28" name="Прямоугольник 13"/>
          <p:cNvSpPr>
            <a:spLocks noChangeArrowheads="1"/>
          </p:cNvSpPr>
          <p:nvPr/>
        </p:nvSpPr>
        <p:spPr bwMode="auto">
          <a:xfrm>
            <a:off x="467544" y="1828800"/>
            <a:ext cx="8136904" cy="957238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square" lIns="94416" tIns="47270" rIns="94416" bIns="47270">
            <a:spAutoFit/>
          </a:bodyPr>
          <a:lstStyle/>
          <a:p>
            <a:pPr algn="ctr" defTabSz="9366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Cambria" pitchFamily="18" charset="0"/>
              </a:rPr>
              <a:t>ЭНЕРГОСБЕРЕЖЕНИЕ</a:t>
            </a:r>
          </a:p>
          <a:p>
            <a:pPr algn="ctr" defTabSz="9366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И ПОВЫШЕНИЕ ЭНЕРГОЭФФЕКТИВНОСТИ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98878"/>
            <a:ext cx="453650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араллелограмм 5"/>
          <p:cNvSpPr/>
          <p:nvPr/>
        </p:nvSpPr>
        <p:spPr>
          <a:xfrm>
            <a:off x="8065000" y="6248400"/>
            <a:ext cx="621800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9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313" y="214313"/>
            <a:ext cx="8715375" cy="7858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" y="285750"/>
            <a:ext cx="8696325" cy="5826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3BB0"/>
                </a:solidFill>
                <a:latin typeface="Cambria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6715125"/>
            <a:ext cx="8715375" cy="71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4101" name="TextBox 32"/>
          <p:cNvSpPr txBox="1">
            <a:spLocks noChangeArrowheads="1"/>
          </p:cNvSpPr>
          <p:nvPr/>
        </p:nvSpPr>
        <p:spPr bwMode="auto">
          <a:xfrm>
            <a:off x="1069975" y="1504950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Cambria" pitchFamily="18" charset="0"/>
                <a:cs typeface="Arial" charset="0"/>
              </a:rPr>
              <a:t>СНИЖЕНИЕ ЭНЕРГОЕМКОСТИ ВВП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Cambria" pitchFamily="18" charset="0"/>
                <a:cs typeface="Arial" charset="0"/>
              </a:rPr>
              <a:t> В </a:t>
            </a:r>
            <a:r>
              <a:rPr lang="ru-RU" altLang="ru-RU" sz="1400" b="1">
                <a:solidFill>
                  <a:srgbClr val="FF0000"/>
                </a:solidFill>
                <a:latin typeface="Cambria" pitchFamily="18" charset="0"/>
                <a:cs typeface="Arial" charset="0"/>
              </a:rPr>
              <a:t>2 РАЗА </a:t>
            </a:r>
            <a:r>
              <a:rPr lang="ru-RU" altLang="ru-RU" sz="1400" b="1">
                <a:solidFill>
                  <a:prstClr val="black"/>
                </a:solidFill>
                <a:latin typeface="Cambria" pitchFamily="18" charset="0"/>
                <a:cs typeface="Arial" charset="0"/>
              </a:rPr>
              <a:t>ДО 2050 ГОДА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0825" y="1412875"/>
            <a:ext cx="815975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Calibri"/>
                <a:cs typeface="Arial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4638" y="2301875"/>
            <a:ext cx="792162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Calibri"/>
                <a:cs typeface="Arial" pitchFamily="34" charset="0"/>
              </a:rPr>
              <a:t>2</a:t>
            </a:r>
          </a:p>
        </p:txBody>
      </p:sp>
      <p:sp>
        <p:nvSpPr>
          <p:cNvPr id="4104" name="TextBox 35"/>
          <p:cNvSpPr txBox="1">
            <a:spLocks noChangeArrowheads="1"/>
          </p:cNvSpPr>
          <p:nvPr/>
        </p:nvSpPr>
        <p:spPr bwMode="auto">
          <a:xfrm>
            <a:off x="1093788" y="2147888"/>
            <a:ext cx="3598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ПОВСЕМЕСТНАЯ ЭКОНОМИЯ ЭЛЕКТРОЭНЕРГИИ НА ОСНОВЕ НОВЕЙШИХ ТЕХНОЛОГИЙ В ПРОИЗВОДСТВЕ И БЫТУ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23850" y="3357563"/>
            <a:ext cx="84248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6" y="1422400"/>
            <a:ext cx="40687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051050" y="4292600"/>
            <a:ext cx="631825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164388" y="4581525"/>
            <a:ext cx="120491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авая фигурная скобка 10"/>
          <p:cNvSpPr/>
          <p:nvPr/>
        </p:nvSpPr>
        <p:spPr>
          <a:xfrm>
            <a:off x="8353425" y="4292600"/>
            <a:ext cx="288925" cy="28892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4110" name="TextBox 11"/>
          <p:cNvSpPr txBox="1">
            <a:spLocks noChangeArrowheads="1"/>
          </p:cNvSpPr>
          <p:nvPr/>
        </p:nvSpPr>
        <p:spPr bwMode="auto">
          <a:xfrm>
            <a:off x="8604250" y="4335463"/>
            <a:ext cx="720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000" b="1">
                <a:solidFill>
                  <a:srgbClr val="FF0000"/>
                </a:solidFill>
                <a:latin typeface="Cambria" pitchFamily="18" charset="0"/>
              </a:rPr>
              <a:t>13.6 %</a:t>
            </a:r>
          </a:p>
        </p:txBody>
      </p:sp>
      <p:sp>
        <p:nvSpPr>
          <p:cNvPr id="4111" name="Прямоугольник 1"/>
          <p:cNvSpPr>
            <a:spLocks noChangeArrowheads="1"/>
          </p:cNvSpPr>
          <p:nvPr/>
        </p:nvSpPr>
        <p:spPr bwMode="auto">
          <a:xfrm>
            <a:off x="6516688" y="3429000"/>
            <a:ext cx="26368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kk-KZ" altLang="ru-RU" sz="1100" b="1" dirty="0">
                <a:solidFill>
                  <a:prstClr val="black"/>
                </a:solidFill>
                <a:latin typeface="Cambria" pitchFamily="18" charset="0"/>
              </a:rPr>
              <a:t>тнэ на тыс.долл.США в ценах 2000 г.</a:t>
            </a:r>
            <a:endParaRPr lang="ru-RU" altLang="ru-RU" sz="11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graphicFrame>
        <p:nvGraphicFramePr>
          <p:cNvPr id="4112" name="Диаграмма 1"/>
          <p:cNvGraphicFramePr>
            <a:graphicFrameLocks/>
          </p:cNvGraphicFramePr>
          <p:nvPr/>
        </p:nvGraphicFramePr>
        <p:xfrm>
          <a:off x="214313" y="3508375"/>
          <a:ext cx="7988300" cy="333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5" imgW="7992549" imgH="3328704" progId="Excel.Chart.8">
                  <p:embed/>
                </p:oleObj>
              </mc:Choice>
              <mc:Fallback>
                <p:oleObj r:id="rId5" imgW="7992549" imgH="332870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508375"/>
                        <a:ext cx="7988300" cy="333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араллелограмм 18"/>
          <p:cNvSpPr/>
          <p:nvPr/>
        </p:nvSpPr>
        <p:spPr>
          <a:xfrm>
            <a:off x="8375900" y="6248400"/>
            <a:ext cx="621800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2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5"/>
          <p:cNvSpPr>
            <a:spLocks noChangeArrowheads="1"/>
          </p:cNvSpPr>
          <p:nvPr/>
        </p:nvSpPr>
        <p:spPr bwMode="gray">
          <a:xfrm rot="10800000">
            <a:off x="0" y="505650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36318"/>
            <a:ext cx="891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lvl="0" algn="r">
              <a:defRPr sz="2000">
                <a:solidFill>
                  <a:srgbClr val="0070C0"/>
                </a:solidFill>
                <a:latin typeface="Cambria" pitchFamily="18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3BB0"/>
                </a:solidFill>
              </a:rPr>
              <a:t>ЧТО </a:t>
            </a:r>
            <a:r>
              <a:rPr lang="ru-RU" sz="2400" b="1" dirty="0" smtClean="0">
                <a:solidFill>
                  <a:srgbClr val="003BB0"/>
                </a:solidFill>
              </a:rPr>
              <a:t>СДЕЛАНО В КАЗАХСТАНЕ:</a:t>
            </a:r>
            <a:endParaRPr lang="ru-RU" sz="2400" b="1" dirty="0">
              <a:solidFill>
                <a:srgbClr val="003BB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9189" y="548680"/>
            <a:ext cx="2256988" cy="360040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ЗАКОНОДАТЕЛЬНАЯ БАЗА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595" y="908720"/>
            <a:ext cx="7917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kk-KZ" sz="1200" b="1" dirty="0" smtClean="0">
                <a:solidFill>
                  <a:prstClr val="black"/>
                </a:solidFill>
                <a:latin typeface="Cambria" pitchFamily="18" charset="0"/>
              </a:rPr>
              <a:t>СОЗДАН</a:t>
            </a:r>
            <a:r>
              <a:rPr lang="kk-KZ" sz="1200" dirty="0" smtClean="0">
                <a:solidFill>
                  <a:prstClr val="black"/>
                </a:solidFill>
                <a:latin typeface="Cambria" pitchFamily="18" charset="0"/>
              </a:rPr>
              <a:t> ГОСУДАРСТВЕННЫЙ ЭНЕРГЕТИЧЕСКИЙ РЕЕСТР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kk-KZ" sz="1200" b="1" dirty="0" smtClean="0">
                <a:solidFill>
                  <a:prstClr val="black"/>
                </a:solidFill>
                <a:latin typeface="Cambria" pitchFamily="18" charset="0"/>
              </a:rPr>
              <a:t>ВВЕДЕН ЗАПРЕТ </a:t>
            </a:r>
            <a:r>
              <a:rPr lang="kk-KZ" sz="1200" b="1" dirty="0">
                <a:solidFill>
                  <a:prstClr val="black"/>
                </a:solidFill>
                <a:latin typeface="Cambria" pitchFamily="18" charset="0"/>
              </a:rPr>
              <a:t>НА СЖИГАНИЕ </a:t>
            </a:r>
            <a:r>
              <a:rPr lang="kk-KZ" sz="1200" dirty="0">
                <a:solidFill>
                  <a:prstClr val="black"/>
                </a:solidFill>
                <a:latin typeface="Cambria" pitchFamily="18" charset="0"/>
              </a:rPr>
              <a:t>ПОПУТНОГО И ПРИРОДНОГО ГАЗА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kk-KZ" sz="1200" b="1" dirty="0" smtClean="0">
                <a:solidFill>
                  <a:prstClr val="black"/>
                </a:solidFill>
                <a:latin typeface="Cambria" pitchFamily="18" charset="0"/>
              </a:rPr>
              <a:t>ВНЕДРЯЕТСЯ МЕЖДУНАРОДНЫЙ </a:t>
            </a:r>
            <a:r>
              <a:rPr lang="kk-KZ" sz="1200" dirty="0" smtClean="0">
                <a:solidFill>
                  <a:prstClr val="black"/>
                </a:solidFill>
                <a:latin typeface="Cambria" pitchFamily="18" charset="0"/>
              </a:rPr>
              <a:t>СТАНДАРТ ЭНЕРГОМЕНЕДЖМЕНТА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kk-KZ" sz="1200" b="1" dirty="0" smtClean="0">
                <a:solidFill>
                  <a:prstClr val="black"/>
                </a:solidFill>
                <a:latin typeface="Cambria" pitchFamily="18" charset="0"/>
              </a:rPr>
              <a:t>ВВЕДЕНА ДИФФЕРЕНЦИРОВАННАЯ ПЛАТА </a:t>
            </a:r>
            <a:r>
              <a:rPr lang="kk-KZ" sz="1200" dirty="0" smtClean="0">
                <a:solidFill>
                  <a:prstClr val="black"/>
                </a:solidFill>
                <a:latin typeface="Cambria" pitchFamily="18" charset="0"/>
              </a:rPr>
              <a:t>ЗА ПОТРЕБЛЕННУЮ ТЕПЛОВУЮ ЭНЕРГИЮ В ЗАВИСИМОСТИ ОТ НАЛИЧИЯ ИЛИ ОТСУТСТВИЯ ПРИБОРА УЧЕТА ТЕПЛОВОЙ ЭНЕРГИИ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kk-KZ" sz="1200" b="1" dirty="0" smtClean="0">
                <a:solidFill>
                  <a:prstClr val="black"/>
                </a:solidFill>
                <a:latin typeface="Cambria" pitchFamily="18" charset="0"/>
              </a:rPr>
              <a:t>ВВЕДЕН ЗАПРЕТ НА ПОСТАВКУ</a:t>
            </a:r>
            <a:r>
              <a:rPr lang="kk-KZ" sz="1200" dirty="0" smtClean="0">
                <a:solidFill>
                  <a:prstClr val="black"/>
                </a:solidFill>
                <a:latin typeface="Cambria" pitchFamily="18" charset="0"/>
              </a:rPr>
              <a:t> ТЕПЛОВОЙ И ЭЛЕКТРИЧЕСКОЙ ЭНЕРГИИ, ГАЗА В НОВЫЕ ВОЗВОДИМЫЕ ОБЪЕКТЫ, НЕ ОСНАЩЕННЫЕ ПРИБОРАМИ УЧЕТА ЭНЕРГЕТИЧЕСКИХ РЕСУРСОВ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kk-KZ" sz="1200" b="1" dirty="0" smtClean="0">
                <a:solidFill>
                  <a:prstClr val="black"/>
                </a:solidFill>
                <a:latin typeface="Cambria" pitchFamily="18" charset="0"/>
              </a:rPr>
              <a:t>УСТАНОВЛЕНЫ НОРМАТИВЫ ЭНЕРГОПОТРЕБЛЕНИЯ </a:t>
            </a:r>
            <a:r>
              <a:rPr lang="kk-KZ" sz="1200" dirty="0" smtClean="0">
                <a:solidFill>
                  <a:prstClr val="black"/>
                </a:solidFill>
                <a:latin typeface="Cambria" pitchFamily="18" charset="0"/>
              </a:rPr>
              <a:t>ДЛЯ ПРОМЫШЛЕННЫХ ПРЕДПРИЯТИЙ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kk-KZ" sz="1200" b="1" dirty="0" smtClean="0">
                <a:solidFill>
                  <a:prstClr val="black"/>
                </a:solidFill>
                <a:latin typeface="Cambria" pitchFamily="18" charset="0"/>
              </a:rPr>
              <a:t>ВВЕДЕН ПОЭТАПНЫЙ ЗАПРЕТ НА ПРОДАЖУ </a:t>
            </a:r>
            <a:r>
              <a:rPr lang="kk-KZ" sz="1200" dirty="0" smtClean="0">
                <a:solidFill>
                  <a:prstClr val="black"/>
                </a:solidFill>
                <a:latin typeface="Cambria" pitchFamily="18" charset="0"/>
              </a:rPr>
              <a:t>И ПРОИЗВОДСТВО ЭЛЕКТРИЧЕСКИХ ЛАМП НАКАЛИВАНИЯ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kk-KZ" sz="1200" b="1" dirty="0" smtClean="0">
                <a:solidFill>
                  <a:prstClr val="black"/>
                </a:solidFill>
                <a:latin typeface="Cambria" pitchFamily="18" charset="0"/>
              </a:rPr>
              <a:t>УСТАНОВЛЕНЫ ТРЕБОВАНИЯ ПО ЭНЕРГОЭФФЕКТИВНОСТИ </a:t>
            </a:r>
            <a:r>
              <a:rPr lang="kk-KZ" sz="1200" dirty="0" smtClean="0">
                <a:solidFill>
                  <a:prstClr val="black"/>
                </a:solidFill>
                <a:latin typeface="Cambria" pitchFamily="18" charset="0"/>
              </a:rPr>
              <a:t>ДЛЯ ЗДАНИЙ, СТРОЕНИЙ, СООРУЖЕНИЙ И ИХ ПРОЕКТНЫМ ДОКУМЕНТАЦИЯМ, А ТАКЖЕ ДЛЯ ТРАНСПОРТА И ЭЛЕКТРОДВИГАТЕЛЕЙ;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kk-KZ" sz="1200" b="1" dirty="0" smtClean="0">
                <a:solidFill>
                  <a:prstClr val="black"/>
                </a:solidFill>
                <a:latin typeface="Cambria" pitchFamily="18" charset="0"/>
              </a:rPr>
              <a:t>УТВЕРЖДЕНА КОНЦЕПЦИЯ </a:t>
            </a:r>
            <a:r>
              <a:rPr lang="kk-KZ" sz="1200" dirty="0" smtClean="0">
                <a:solidFill>
                  <a:prstClr val="black"/>
                </a:solidFill>
                <a:latin typeface="Cambria" pitchFamily="18" charset="0"/>
              </a:rPr>
              <a:t>ПО ПЕРЕХОДУ СТРАНЫ К «ЗЕЛЕНОЙ ЭКОНОМИКЕ»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3369" y="3349290"/>
            <a:ext cx="7994222" cy="360040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ПРИНЯТЫ 22 НОРМАТИВНО-ПРАВОВЫХ АКТОВ В ОБЛАСТИ ЭНЕРГОСБЕРЕЖЕНИЯ И ПОВЫШЕНИЯ ЭНЕРГОЭФФЕКТИВНОСТИ, А ТАКЖЕ КоАП ДОПОЛНЕН 10 СТАТЬЯМИ ПО ДАННОМУ НАПРАВЛЕНИЮ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5" idx="1"/>
          </p:cNvCxnSpPr>
          <p:nvPr/>
        </p:nvCxnSpPr>
        <p:spPr>
          <a:xfrm flipH="1">
            <a:off x="335897" y="728700"/>
            <a:ext cx="263292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73759" y="3565314"/>
            <a:ext cx="225431" cy="1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5898" y="728701"/>
            <a:ext cx="15543" cy="2836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20389" y="3851198"/>
            <a:ext cx="2242947" cy="360040"/>
          </a:xfrm>
          <a:prstGeom prst="round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ПРОГРАММНЫЕ ДОКУМЕНТЫ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3367" y="4293096"/>
            <a:ext cx="8458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kk-KZ" sz="1200" dirty="0" smtClean="0">
                <a:solidFill>
                  <a:prstClr val="black"/>
                </a:solidFill>
                <a:latin typeface="Cambria" pitchFamily="18" charset="0"/>
              </a:rPr>
              <a:t>УТВЕРЖДЕН </a:t>
            </a:r>
            <a:r>
              <a:rPr lang="kk-KZ" sz="1200" dirty="0">
                <a:solidFill>
                  <a:prstClr val="black"/>
                </a:solidFill>
                <a:latin typeface="Cambria" pitchFamily="18" charset="0"/>
              </a:rPr>
              <a:t>И РЕАЛИЗУЕТСЯ </a:t>
            </a:r>
            <a:r>
              <a:rPr lang="kk-KZ" sz="1200" b="1" dirty="0">
                <a:solidFill>
                  <a:prstClr val="black"/>
                </a:solidFill>
                <a:latin typeface="Cambria" pitchFamily="18" charset="0"/>
              </a:rPr>
              <a:t>КОМПЛЕКСНЫЙ ПЛАН ПОВЫШЕНИЯ </a:t>
            </a:r>
            <a:r>
              <a:rPr lang="kk-KZ" sz="1200" dirty="0">
                <a:solidFill>
                  <a:prstClr val="black"/>
                </a:solidFill>
                <a:latin typeface="Cambria" pitchFamily="18" charset="0"/>
              </a:rPr>
              <a:t>ЭНЕРГОЭФФЕКТИВНОСТИ НА 2012-2015 ГОДЫ</a:t>
            </a:r>
            <a:r>
              <a:rPr lang="kk-KZ" sz="1200" dirty="0" smtClean="0">
                <a:solidFill>
                  <a:prstClr val="black"/>
                </a:solidFill>
                <a:latin typeface="Cambria" pitchFamily="18" charset="0"/>
              </a:rPr>
              <a:t>:</a:t>
            </a:r>
            <a:endParaRPr lang="ru-RU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     ПРИНЯТЫ </a:t>
            </a:r>
            <a:r>
              <a:rPr lang="ru-RU" sz="1200" b="1" dirty="0" smtClean="0">
                <a:solidFill>
                  <a:prstClr val="black"/>
                </a:solidFill>
                <a:latin typeface="Cambria" pitchFamily="18" charset="0"/>
              </a:rPr>
              <a:t>РЕГИОНАЛЬНЫЕ ПЛАНЫ  ЭНЕРГОСБЕРЕЖЕНИЯ </a:t>
            </a: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ВСЕХ РЕГИОНОВ, ФНБ САМРУК-КАЗЫНА,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      МИНТ, МТК, МНГ,МЗ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      ПРИНЯТЫ </a:t>
            </a:r>
            <a:r>
              <a:rPr lang="ru-RU" sz="1200" b="1" dirty="0" smtClean="0">
                <a:solidFill>
                  <a:prstClr val="black"/>
                </a:solidFill>
                <a:latin typeface="Cambria" pitchFamily="18" charset="0"/>
              </a:rPr>
              <a:t>170</a:t>
            </a: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ТЕХНИЧЕСКИХ СТАНДАРТОВ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      ОТКРЫТЫ </a:t>
            </a:r>
            <a:r>
              <a:rPr lang="ru-RU" sz="1200" b="1" dirty="0" smtClean="0">
                <a:solidFill>
                  <a:prstClr val="black"/>
                </a:solidFill>
                <a:latin typeface="Cambria" pitchFamily="18" charset="0"/>
              </a:rPr>
              <a:t>11</a:t>
            </a: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УЧЕБНЫХ ЦЕНТРОВ В СФЕРЕ ЭНЕРГОСБЕРЕЖЕНИЯ И ПОДГОТОВЛЕНЫ СВЫШЕ </a:t>
            </a:r>
            <a:r>
              <a:rPr lang="ru-RU" sz="1200" b="1" dirty="0" smtClean="0">
                <a:solidFill>
                  <a:prstClr val="black"/>
                </a:solidFill>
                <a:latin typeface="Cambria" pitchFamily="18" charset="0"/>
              </a:rPr>
              <a:t>1000</a:t>
            </a: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      СПЕЦИАЛИСТОВ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      СОЗДАН КАЗАХСТАНСКО-ГЕРМАНСКИЙ </a:t>
            </a:r>
            <a:r>
              <a:rPr lang="ru-RU" sz="1200" b="1" dirty="0" smtClean="0">
                <a:solidFill>
                  <a:prstClr val="black"/>
                </a:solidFill>
                <a:latin typeface="Cambria" pitchFamily="18" charset="0"/>
              </a:rPr>
              <a:t>ЦЕНТР ЭНЕРГОЭФФЕКТИВНОСТИ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      РЕАЛИЗУЕТСЯ ПРОЕКТ ГРАНТА </a:t>
            </a:r>
            <a:r>
              <a:rPr lang="ru-RU" sz="1200" b="1" dirty="0" smtClean="0">
                <a:solidFill>
                  <a:prstClr val="black"/>
                </a:solidFill>
                <a:latin typeface="Cambria" pitchFamily="18" charset="0"/>
              </a:rPr>
              <a:t>ВСЕМИРНОГО БАНКА </a:t>
            </a: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(</a:t>
            </a:r>
            <a:r>
              <a:rPr lang="ru-RU" sz="1200" b="1" dirty="0" smtClean="0">
                <a:solidFill>
                  <a:prstClr val="black"/>
                </a:solidFill>
                <a:latin typeface="Cambria" pitchFamily="18" charset="0"/>
              </a:rPr>
              <a:t>24 МЛН. </a:t>
            </a:r>
            <a:r>
              <a:rPr lang="en-US" sz="1200" b="1" dirty="0" smtClean="0">
                <a:solidFill>
                  <a:prstClr val="black"/>
                </a:solidFill>
                <a:latin typeface="Cambria" pitchFamily="18" charset="0"/>
              </a:rPr>
              <a:t>$</a:t>
            </a: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УТВЕРЖДЕНА ПРОГРАММА </a:t>
            </a:r>
            <a:r>
              <a:rPr lang="ru-RU" sz="1200" b="1" dirty="0" smtClean="0">
                <a:solidFill>
                  <a:prstClr val="black"/>
                </a:solidFill>
                <a:latin typeface="Cambria" pitchFamily="18" charset="0"/>
              </a:rPr>
              <a:t>«ЭНЕРГОСБЕРЕЖЕНИЕ - 2020»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3916" y="6367801"/>
            <a:ext cx="6420284" cy="360040"/>
          </a:xfrm>
          <a:prstGeom prst="round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СЕГОДНЯШНИЙ ДЕНЬ 80% КОМПЛЕКСНОГО ПЛАНА ЭНЕРГОЭФФЕКТИВНОСТИ </a:t>
            </a:r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РЕСПУБЛИКИ КАЗАХСТАНА НА 2012-2015 ГОДЫ УЖЕ РЕАЛИЗОВАН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367086" y="4045498"/>
            <a:ext cx="263292" cy="0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20" idx="0"/>
          </p:cNvCxnSpPr>
          <p:nvPr/>
        </p:nvCxnSpPr>
        <p:spPr>
          <a:xfrm flipH="1">
            <a:off x="335897" y="4067221"/>
            <a:ext cx="24670" cy="248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5" idx="1"/>
          </p:cNvCxnSpPr>
          <p:nvPr/>
        </p:nvCxnSpPr>
        <p:spPr>
          <a:xfrm flipH="1">
            <a:off x="360566" y="6547821"/>
            <a:ext cx="153350" cy="0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35898" y="728700"/>
            <a:ext cx="45719" cy="283661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7707" y="4067221"/>
            <a:ext cx="45719" cy="2480600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  <a:latin typeface="Cambria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5496" y="3789040"/>
            <a:ext cx="885351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араллелограмм 21"/>
          <p:cNvSpPr/>
          <p:nvPr/>
        </p:nvSpPr>
        <p:spPr>
          <a:xfrm>
            <a:off x="8065000" y="6248400"/>
            <a:ext cx="621800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595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5"/>
          <p:cNvSpPr>
            <a:spLocks noChangeArrowheads="1"/>
          </p:cNvSpPr>
          <p:nvPr/>
        </p:nvSpPr>
        <p:spPr bwMode="gray">
          <a:xfrm rot="10800000">
            <a:off x="0" y="612085"/>
            <a:ext cx="9143999" cy="472380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868" y="5582806"/>
            <a:ext cx="1301827" cy="80647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 smtClean="0">
                <a:solidFill>
                  <a:prstClr val="white"/>
                </a:solidFill>
                <a:latin typeface="Cambria" pitchFamily="18" charset="0"/>
                <a:cs typeface="Arial" pitchFamily="34" charset="0"/>
              </a:rPr>
              <a:t>ЗАКОН РК «ОБ ЭНЕРГОСБЕРЕЖЕНИИ И ПОВЫШЕНИИ ЭНЕРГОЭФФЕКТИВНОСТИ»</a:t>
            </a:r>
            <a:endParaRPr lang="ru-RU" sz="800" b="1" dirty="0">
              <a:solidFill>
                <a:prstClr val="white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04248" y="4824281"/>
            <a:ext cx="1536481" cy="758522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Строительство зданий только с классом энергоэффективности «А» и «В»</a:t>
            </a:r>
            <a:endParaRPr lang="ru-RU" sz="800" b="1" cap="all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017592" y="4824279"/>
            <a:ext cx="1114248" cy="758525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ПЕРЕХОД НА СВЕТОДИОДНЫЕ ЛАМПЫ</a:t>
            </a:r>
            <a:endParaRPr lang="ru-RU" sz="800" b="1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7185" name="TextBox 108"/>
          <p:cNvSpPr txBox="1">
            <a:spLocks noChangeArrowheads="1"/>
          </p:cNvSpPr>
          <p:nvPr/>
        </p:nvSpPr>
        <p:spPr bwMode="auto">
          <a:xfrm>
            <a:off x="189037" y="772119"/>
            <a:ext cx="1408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0000">
                    <a:lumMod val="75000"/>
                  </a:srgbClr>
                </a:solidFill>
                <a:latin typeface="Cambria" pitchFamily="18" charset="0"/>
              </a:rPr>
              <a:t>Годы</a:t>
            </a:r>
            <a:endParaRPr lang="ru-RU" sz="1800" dirty="0">
              <a:solidFill>
                <a:srgbClr val="000000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120" name="Заголовок 1"/>
          <p:cNvSpPr>
            <a:spLocks noGrp="1"/>
          </p:cNvSpPr>
          <p:nvPr>
            <p:ph type="title"/>
          </p:nvPr>
        </p:nvSpPr>
        <p:spPr>
          <a:xfrm>
            <a:off x="683567" y="184284"/>
            <a:ext cx="8312717" cy="276999"/>
          </a:xfr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>
                <a:solidFill>
                  <a:srgbClr val="002060"/>
                </a:solidFill>
                <a:latin typeface="Cambria" pitchFamily="18" charset="0"/>
                <a:ea typeface="+mn-ea"/>
                <a:cs typeface="+mn-cs"/>
              </a:rPr>
              <a:t>ПИРАМИДА РАЗВИТИЯ ЭНЕРГОСБЕРЕЖЕНИЯ И ВИЭ </a:t>
            </a:r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+mn-cs"/>
              </a:rPr>
              <a:t>В КАЗАХСТАНЕ</a:t>
            </a:r>
            <a:endParaRPr lang="ru-RU" sz="1800" b="1" dirty="0">
              <a:solidFill>
                <a:srgbClr val="002060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71913" y="5587662"/>
            <a:ext cx="1465042" cy="79763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solidFill>
                  <a:prstClr val="white"/>
                </a:solidFill>
                <a:latin typeface="Cambria" pitchFamily="18" charset="0"/>
                <a:cs typeface="Arial" pitchFamily="34" charset="0"/>
              </a:rPr>
              <a:t>Концепция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solidFill>
                  <a:prstClr val="white"/>
                </a:solidFill>
                <a:latin typeface="Cambria" pitchFamily="18" charset="0"/>
                <a:cs typeface="Arial" pitchFamily="34" charset="0"/>
              </a:rPr>
              <a:t>по </a:t>
            </a:r>
            <a:r>
              <a:rPr lang="ru-RU" sz="800" b="1" cap="all" dirty="0">
                <a:solidFill>
                  <a:prstClr val="white"/>
                </a:solidFill>
                <a:latin typeface="Cambria" pitchFamily="18" charset="0"/>
                <a:cs typeface="Arial" pitchFamily="34" charset="0"/>
              </a:rPr>
              <a:t>переходу РК </a:t>
            </a:r>
            <a:endParaRPr lang="ru-RU" sz="800" b="1" cap="all" dirty="0" smtClean="0">
              <a:solidFill>
                <a:prstClr val="white"/>
              </a:solidFill>
              <a:latin typeface="Cambria" pitchFamily="18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solidFill>
                  <a:prstClr val="white"/>
                </a:solidFill>
                <a:latin typeface="Cambria" pitchFamily="18" charset="0"/>
                <a:cs typeface="Arial" pitchFamily="34" charset="0"/>
              </a:rPr>
              <a:t>к </a:t>
            </a:r>
            <a:r>
              <a:rPr lang="ru-RU" sz="800" b="1" cap="all" dirty="0">
                <a:solidFill>
                  <a:prstClr val="white"/>
                </a:solidFill>
                <a:latin typeface="Cambria" pitchFamily="18" charset="0"/>
                <a:cs typeface="Arial" pitchFamily="34" charset="0"/>
              </a:rPr>
              <a:t>«Зеленой экономике</a:t>
            </a:r>
            <a:r>
              <a:rPr lang="ru-RU" sz="800" b="1" cap="all" dirty="0" smtClean="0">
                <a:solidFill>
                  <a:prstClr val="white"/>
                </a:solidFill>
                <a:latin typeface="Cambria" pitchFamily="18" charset="0"/>
                <a:cs typeface="Arial" pitchFamily="34" charset="0"/>
              </a:rPr>
              <a:t>»</a:t>
            </a:r>
            <a:endParaRPr lang="ru-RU" sz="800" b="1" cap="all" dirty="0">
              <a:solidFill>
                <a:prstClr val="white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835697" y="5586784"/>
            <a:ext cx="1380797" cy="80249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 smtClean="0">
                <a:solidFill>
                  <a:prstClr val="white"/>
                </a:solidFill>
                <a:latin typeface="Cambria" pitchFamily="18" charset="0"/>
                <a:cs typeface="Arial" pitchFamily="34" charset="0"/>
              </a:rPr>
              <a:t>РЕАЛИЗОВАН  КОМПЛЕКСНЫЙ ПЛАН ПОВЫШЕНИЯ ЭНЕРГОЭФФЕКТИВНОСТИ РК НА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 smtClean="0">
                <a:solidFill>
                  <a:prstClr val="white"/>
                </a:solidFill>
                <a:latin typeface="Cambria" pitchFamily="18" charset="0"/>
                <a:cs typeface="Arial" pitchFamily="34" charset="0"/>
              </a:rPr>
              <a:t>2012-2015 ГОДЫ</a:t>
            </a:r>
            <a:endParaRPr lang="ru-RU" sz="800" b="1" dirty="0">
              <a:solidFill>
                <a:prstClr val="white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27315" y="5586784"/>
            <a:ext cx="1311120" cy="80647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 smtClean="0">
                <a:solidFill>
                  <a:prstClr val="white"/>
                </a:solidFill>
                <a:latin typeface="Cambria" pitchFamily="18" charset="0"/>
                <a:cs typeface="Arial" pitchFamily="34" charset="0"/>
              </a:rPr>
              <a:t>СОЗДАН ТЕХНИЧЕСКИЙ КОМИТЕТ ПО ЭНЕРГОСБЕРЕЖЕНИЮ</a:t>
            </a:r>
            <a:endParaRPr lang="ru-RU" sz="800" b="1" dirty="0">
              <a:solidFill>
                <a:prstClr val="white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838435" y="5586784"/>
            <a:ext cx="1333477" cy="80647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 smtClean="0">
                <a:solidFill>
                  <a:prstClr val="white"/>
                </a:solidFill>
                <a:latin typeface="Cambria" pitchFamily="18" charset="0"/>
                <a:cs typeface="Arial" pitchFamily="34" charset="0"/>
              </a:rPr>
              <a:t>СОЗДАНА КАЗАХСТАНСКАЯ АССОЦИАЦИЯ ЭНЕРГОАУДИТОРОВ</a:t>
            </a:r>
            <a:endParaRPr lang="ru-RU" sz="800" b="1" dirty="0">
              <a:solidFill>
                <a:prstClr val="white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033774" y="4824280"/>
            <a:ext cx="1178186" cy="758523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ВНЕДРЕНИЕ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СИСТЕМЫ ЭНЕРГОМЕНЕДЖМЕНТА</a:t>
            </a:r>
            <a:endParaRPr lang="ru-RU" sz="800" b="1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11960" y="4824280"/>
            <a:ext cx="1196220" cy="758523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ВНЕДРЕНИЕ ИНСТРУМЕНТОВ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СУБСИДИРОВАНИЯ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408180" y="4824281"/>
            <a:ext cx="1396068" cy="758522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 smtClean="0">
                <a:solidFill>
                  <a:prstClr val="black"/>
                </a:solidFill>
                <a:latin typeface="Cambria" pitchFamily="18" charset="0"/>
              </a:rPr>
              <a:t>ТЕРМОМОДЕРНИЗАЦИЯ ЖИЛИЩНОГО ФОНДА ЗА СЧЕТ СРЕДСТВ ФОНДА ЖКХ</a:t>
            </a:r>
            <a:endParaRPr lang="ru-RU" sz="800" b="1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352127" y="4289921"/>
            <a:ext cx="1768211" cy="534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700" b="1" cap="all" dirty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Лизинговое </a:t>
            </a:r>
            <a:r>
              <a:rPr lang="ru-RU" sz="700" b="1" cap="all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финансирование энергосберегающих  </a:t>
            </a:r>
            <a:r>
              <a:rPr lang="ru-RU" sz="700" b="1" cap="all" dirty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технологий и </a:t>
            </a:r>
            <a:r>
              <a:rPr lang="ru-RU" sz="700" b="1" cap="all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оборудования</a:t>
            </a:r>
            <a:endParaRPr lang="ru-RU" sz="700" b="1" cap="all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20339" y="4289444"/>
            <a:ext cx="1307645" cy="5348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МОДЕРНИЗАЦИЯ ПРОМЫШЛЕННОСТИ</a:t>
            </a:r>
            <a:endParaRPr lang="ru-RU" sz="800" b="1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57" name="TextBox 101"/>
          <p:cNvSpPr txBox="1">
            <a:spLocks noChangeArrowheads="1"/>
          </p:cNvSpPr>
          <p:nvPr/>
        </p:nvSpPr>
        <p:spPr bwMode="auto">
          <a:xfrm>
            <a:off x="136632" y="2113692"/>
            <a:ext cx="1380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969696">
                    <a:lumMod val="50000"/>
                  </a:srgbClr>
                </a:solidFill>
                <a:latin typeface="Cambria" pitchFamily="18" charset="0"/>
              </a:rPr>
              <a:t>2020</a:t>
            </a:r>
            <a:endParaRPr lang="ru-RU" b="1" dirty="0">
              <a:solidFill>
                <a:srgbClr val="969696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38435" y="790872"/>
            <a:ext cx="31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>
                    <a:lumMod val="75000"/>
                  </a:srgbClr>
                </a:solidFill>
                <a:latin typeface="Cambria" pitchFamily="18" charset="0"/>
              </a:rPr>
              <a:t>Снижение энергоемкости ВВП относительно уровня </a:t>
            </a:r>
            <a:endParaRPr lang="ru-RU" sz="1800" dirty="0" smtClean="0">
              <a:solidFill>
                <a:srgbClr val="000000">
                  <a:lumMod val="75000"/>
                </a:srgbClr>
              </a:solidFill>
              <a:latin typeface="Cambria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0000">
                    <a:lumMod val="75000"/>
                  </a:srgbClr>
                </a:solidFill>
                <a:latin typeface="Cambria" pitchFamily="18" charset="0"/>
              </a:rPr>
              <a:t>2008 </a:t>
            </a:r>
            <a:r>
              <a:rPr lang="ru-RU" sz="1800" dirty="0">
                <a:solidFill>
                  <a:srgbClr val="000000">
                    <a:lumMod val="75000"/>
                  </a:srgbClr>
                </a:solidFill>
                <a:latin typeface="Cambria" pitchFamily="18" charset="0"/>
              </a:rPr>
              <a:t>года, %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4021" y="2204864"/>
            <a:ext cx="30868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4427984" y="4289246"/>
            <a:ext cx="1960393" cy="535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cap="all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Модернизация основного и вспомогательного оборудования в секторе энергетики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6005603" y="3832898"/>
            <a:ext cx="1662742" cy="460198"/>
          </a:xfrm>
          <a:prstGeom prst="rect">
            <a:avLst/>
          </a:prstGeom>
          <a:solidFill>
            <a:srgbClr val="92D05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cap="all" dirty="0">
                <a:solidFill>
                  <a:prstClr val="black"/>
                </a:solidFill>
                <a:latin typeface="Cambria" pitchFamily="18" charset="0"/>
              </a:rPr>
              <a:t>модернизация городских </a:t>
            </a:r>
            <a:r>
              <a:rPr lang="ru-RU" sz="800" b="1" cap="all" dirty="0" smtClean="0">
                <a:solidFill>
                  <a:prstClr val="black"/>
                </a:solidFill>
                <a:latin typeface="Cambria" pitchFamily="18" charset="0"/>
              </a:rPr>
              <a:t>электро-теплосетей</a:t>
            </a:r>
            <a:endParaRPr lang="ru-RU" sz="800" b="1" cap="all" dirty="0">
              <a:solidFill>
                <a:prstClr val="black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635897" y="3832803"/>
            <a:ext cx="2369706" cy="460820"/>
          </a:xfrm>
          <a:prstGeom prst="rect">
            <a:avLst/>
          </a:prstGeom>
          <a:solidFill>
            <a:srgbClr val="92D05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cap="all" dirty="0">
                <a:solidFill>
                  <a:prstClr val="black"/>
                </a:solidFill>
                <a:latin typeface="Cambria" pitchFamily="18" charset="0"/>
              </a:rPr>
              <a:t>Создание новых мощностей по производству светодиодных ламп и систем управления </a:t>
            </a:r>
            <a:r>
              <a:rPr lang="ru-RU" sz="800" b="1" cap="all" dirty="0" smtClean="0">
                <a:solidFill>
                  <a:prstClr val="black"/>
                </a:solidFill>
                <a:latin typeface="Cambria" pitchFamily="18" charset="0"/>
              </a:rPr>
              <a:t>освещением</a:t>
            </a:r>
            <a:endParaRPr lang="ru-RU" sz="800" b="1" cap="all" dirty="0">
              <a:solidFill>
                <a:prstClr val="black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51720" y="3299194"/>
            <a:ext cx="1964109" cy="534230"/>
          </a:xfrm>
          <a:prstGeom prst="rect">
            <a:avLst/>
          </a:prstGeom>
          <a:solidFill>
            <a:srgbClr val="8FDF97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cap="all" dirty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Ограничение поставок неэффективных изделии и </a:t>
            </a:r>
            <a:r>
              <a:rPr lang="ru-RU" sz="800" b="1" cap="all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приборов</a:t>
            </a:r>
            <a:endParaRPr lang="ru-RU" sz="800" b="1" cap="all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015830" y="3299194"/>
            <a:ext cx="1539610" cy="534230"/>
          </a:xfrm>
          <a:prstGeom prst="rect">
            <a:avLst/>
          </a:prstGeom>
          <a:solidFill>
            <a:srgbClr val="8FDF97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k-KZ" sz="800" b="1" cap="all" dirty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Внедрение стандартов Евро в отношении автомобильного транспорта</a:t>
            </a:r>
            <a:endParaRPr lang="ru-RU" sz="800" b="1" cap="all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555440" y="3302965"/>
            <a:ext cx="1665877" cy="530460"/>
          </a:xfrm>
          <a:prstGeom prst="rect">
            <a:avLst/>
          </a:prstGeom>
          <a:solidFill>
            <a:srgbClr val="8FDF97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cap="all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ТЕРМОМОДЕРНИЗАЦИЯ ЗДАНИЙ</a:t>
            </a:r>
            <a:endParaRPr lang="ru-RU" sz="800" b="1" cap="all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5925475" y="2204864"/>
            <a:ext cx="3001710" cy="84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6388377" y="4292581"/>
            <a:ext cx="1567071" cy="5316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cap="all" dirty="0" smtClean="0">
                <a:solidFill>
                  <a:prstClr val="black"/>
                </a:solidFill>
                <a:latin typeface="Cambria" pitchFamily="18" charset="0"/>
              </a:rPr>
              <a:t>атлас </a:t>
            </a:r>
            <a:r>
              <a:rPr lang="ru-RU" sz="800" b="1" cap="all" dirty="0">
                <a:solidFill>
                  <a:prstClr val="black"/>
                </a:solidFill>
                <a:latin typeface="Cambria" pitchFamily="18" charset="0"/>
              </a:rPr>
              <a:t>по потенциалу всех видов возобновляемых источников энергии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654629" y="3832803"/>
            <a:ext cx="2119532" cy="460820"/>
          </a:xfrm>
          <a:prstGeom prst="rect">
            <a:avLst/>
          </a:prstGeom>
          <a:solidFill>
            <a:srgbClr val="92D05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cap="all" dirty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присвоение класса энергоэффективности для всех </a:t>
            </a:r>
            <a:r>
              <a:rPr lang="ru-RU" sz="800" b="1" cap="all" dirty="0" err="1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мжд</a:t>
            </a:r>
            <a:endParaRPr lang="ru-RU" sz="800" b="1" cap="all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483769" y="2780928"/>
            <a:ext cx="45719" cy="522037"/>
          </a:xfrm>
          <a:prstGeom prst="rect">
            <a:avLst/>
          </a:prstGeom>
          <a:solidFill>
            <a:srgbClr val="79D982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800" b="1" cap="all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483770" y="2780928"/>
            <a:ext cx="2043545" cy="522037"/>
          </a:xfrm>
          <a:prstGeom prst="rect">
            <a:avLst/>
          </a:prstGeom>
          <a:solidFill>
            <a:srgbClr val="79D982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cap="all" dirty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использование солнечных батарей на городских пассажирских </a:t>
            </a:r>
            <a:r>
              <a:rPr lang="ru-RU" sz="800" b="1" cap="all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автобусах</a:t>
            </a:r>
            <a:endParaRPr lang="ru-RU" sz="800" b="1" cap="all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6632" y="4989113"/>
            <a:ext cx="7944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C000"/>
                </a:solidFill>
                <a:latin typeface="Cambria" pitchFamily="18" charset="0"/>
              </a:rPr>
              <a:t>2014</a:t>
            </a:r>
            <a:endParaRPr lang="ru-RU" sz="1600" b="1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6626" y="4471070"/>
            <a:ext cx="104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Cambria" pitchFamily="18" charset="0"/>
              </a:rPr>
              <a:t>2015</a:t>
            </a:r>
            <a:endParaRPr lang="ru-RU" sz="18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527315" y="2780927"/>
            <a:ext cx="2348941" cy="522037"/>
          </a:xfrm>
          <a:prstGeom prst="rect">
            <a:avLst/>
          </a:prstGeom>
          <a:solidFill>
            <a:srgbClr val="79D982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cap="all" dirty="0">
                <a:solidFill>
                  <a:prstClr val="black"/>
                </a:solidFill>
                <a:latin typeface="Cambria" pitchFamily="18" charset="0"/>
              </a:rPr>
              <a:t>модернизация транспортной инфраструктуры крупных городов</a:t>
            </a:r>
            <a:endParaRPr lang="ru-RU" sz="800" b="1" cap="all" dirty="0">
              <a:solidFill>
                <a:prstClr val="black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915816" y="2204117"/>
            <a:ext cx="1797889" cy="576811"/>
          </a:xfrm>
          <a:prstGeom prst="rect">
            <a:avLst/>
          </a:prstGeom>
          <a:solidFill>
            <a:srgbClr val="00B05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k-KZ" sz="800" b="1" dirty="0" smtClean="0">
                <a:solidFill>
                  <a:prstClr val="black"/>
                </a:solidFill>
              </a:rPr>
              <a:t>СОЗДАНИЕ ФОНДА ЭНЕРГОСБЕРЖНИЯ </a:t>
            </a:r>
            <a:endParaRPr lang="ru-RU" sz="800" b="1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7477" y="3929428"/>
            <a:ext cx="1248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2D050"/>
                </a:solidFill>
                <a:latin typeface="Cambria" pitchFamily="18" charset="0"/>
              </a:rPr>
              <a:t>2016</a:t>
            </a:r>
            <a:endParaRPr lang="ru-RU" sz="2000" b="1" dirty="0">
              <a:solidFill>
                <a:srgbClr val="92D050"/>
              </a:solidFill>
              <a:latin typeface="Cambria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6322" y="3429000"/>
            <a:ext cx="12488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969696">
                    <a:lumMod val="75000"/>
                  </a:srgbClr>
                </a:solidFill>
                <a:latin typeface="Cambria" pitchFamily="18" charset="0"/>
              </a:rPr>
              <a:t>2017</a:t>
            </a:r>
            <a:endParaRPr lang="ru-RU" sz="2200" b="1" dirty="0">
              <a:solidFill>
                <a:srgbClr val="969696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6323" y="2961516"/>
            <a:ext cx="124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69696">
                    <a:lumMod val="50000"/>
                  </a:srgbClr>
                </a:solidFill>
                <a:latin typeface="Cambria" pitchFamily="18" charset="0"/>
              </a:rPr>
              <a:t>2018</a:t>
            </a:r>
            <a:endParaRPr lang="ru-RU" sz="2400" b="1" dirty="0">
              <a:solidFill>
                <a:srgbClr val="969696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36632" y="2503946"/>
            <a:ext cx="12488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4E7C5A"/>
                </a:solidFill>
                <a:latin typeface="Cambria" pitchFamily="18" charset="0"/>
              </a:rPr>
              <a:t>2019</a:t>
            </a:r>
            <a:endParaRPr lang="ru-RU" sz="2600" b="1" dirty="0">
              <a:solidFill>
                <a:srgbClr val="4E7C5A"/>
              </a:solidFill>
              <a:latin typeface="Cambria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294789" y="5005943"/>
            <a:ext cx="68433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C000"/>
                </a:solidFill>
                <a:latin typeface="Cambria" pitchFamily="18" charset="0"/>
              </a:rPr>
              <a:t>2</a:t>
            </a:r>
            <a:r>
              <a:rPr lang="ru-RU" sz="1600" b="1" dirty="0" smtClean="0">
                <a:solidFill>
                  <a:srgbClr val="FFC000"/>
                </a:solidFill>
                <a:latin typeface="Cambria" pitchFamily="18" charset="0"/>
              </a:rPr>
              <a:t>0</a:t>
            </a:r>
            <a:endParaRPr lang="ru-RU" sz="1600" b="1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294788" y="4558430"/>
            <a:ext cx="68433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FFFF00"/>
                </a:solidFill>
                <a:latin typeface="Cambria" pitchFamily="18" charset="0"/>
              </a:rPr>
              <a:t>3</a:t>
            </a:r>
            <a:r>
              <a:rPr lang="ru-RU" sz="1800" b="1" dirty="0" smtClean="0">
                <a:solidFill>
                  <a:srgbClr val="FFFF00"/>
                </a:solidFill>
                <a:latin typeface="Cambria" pitchFamily="18" charset="0"/>
              </a:rPr>
              <a:t>0</a:t>
            </a:r>
            <a:endParaRPr lang="ru-RU" sz="18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216494" y="1039412"/>
            <a:ext cx="2866677" cy="1093444"/>
          </a:xfrm>
          <a:prstGeom prst="triangl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0295" y="1486525"/>
            <a:ext cx="157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B050"/>
                </a:solidFill>
                <a:latin typeface="Cambria" pitchFamily="18" charset="0"/>
              </a:rPr>
              <a:t>    Зеленая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ru-RU" sz="1800" b="1" dirty="0">
                <a:solidFill>
                  <a:srgbClr val="00B050"/>
                </a:solidFill>
                <a:latin typeface="Cambria" pitchFamily="18" charset="0"/>
              </a:rPr>
              <a:t>э</a:t>
            </a:r>
            <a:r>
              <a:rPr lang="ru-RU" sz="1800" b="1" dirty="0" smtClean="0">
                <a:solidFill>
                  <a:srgbClr val="00B050"/>
                </a:solidFill>
                <a:latin typeface="Cambria" pitchFamily="18" charset="0"/>
              </a:rPr>
              <a:t>кономика</a:t>
            </a:r>
            <a:endParaRPr lang="ru-RU" sz="18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04" name="TextBox 101"/>
          <p:cNvSpPr txBox="1">
            <a:spLocks noChangeArrowheads="1"/>
          </p:cNvSpPr>
          <p:nvPr/>
        </p:nvSpPr>
        <p:spPr bwMode="auto">
          <a:xfrm>
            <a:off x="7664251" y="2132856"/>
            <a:ext cx="1380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969696">
                    <a:lumMod val="50000"/>
                  </a:srgbClr>
                </a:solidFill>
                <a:latin typeface="Cambria" pitchFamily="18" charset="0"/>
              </a:rPr>
              <a:t>         40</a:t>
            </a:r>
            <a:endParaRPr lang="ru-RU" b="1" dirty="0">
              <a:solidFill>
                <a:srgbClr val="969696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676075" y="2634366"/>
            <a:ext cx="1400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4E7C5A"/>
                </a:solidFill>
                <a:latin typeface="Cambria" pitchFamily="18" charset="0"/>
              </a:rPr>
              <a:t>           38</a:t>
            </a:r>
            <a:endParaRPr lang="ru-RU" sz="2400" b="1" dirty="0">
              <a:solidFill>
                <a:srgbClr val="4E7C5A"/>
              </a:solidFill>
              <a:latin typeface="Cambria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706196" y="3068362"/>
            <a:ext cx="124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69696">
                    <a:lumMod val="50000"/>
                  </a:srgbClr>
                </a:solidFill>
                <a:latin typeface="Cambria" pitchFamily="18" charset="0"/>
              </a:rPr>
              <a:t>36</a:t>
            </a:r>
            <a:endParaRPr lang="ru-RU" sz="2400" b="1" dirty="0">
              <a:solidFill>
                <a:srgbClr val="969696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795869" y="3610898"/>
            <a:ext cx="1248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>            35</a:t>
            </a:r>
            <a:endParaRPr lang="ru-RU" sz="20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716306" y="4064368"/>
            <a:ext cx="1248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2D050"/>
                </a:solidFill>
                <a:latin typeface="Cambria" pitchFamily="18" charset="0"/>
              </a:rPr>
              <a:t>32</a:t>
            </a:r>
            <a:endParaRPr lang="ru-RU" sz="2000" b="1" dirty="0">
              <a:solidFill>
                <a:srgbClr val="92D050"/>
              </a:solidFill>
              <a:latin typeface="Cambria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713705" y="2204117"/>
            <a:ext cx="1674673" cy="576812"/>
          </a:xfrm>
          <a:prstGeom prst="rect">
            <a:avLst/>
          </a:prstGeom>
          <a:solidFill>
            <a:srgbClr val="00B05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cap="all" dirty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Строительство объектов виэ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93234" y="4823572"/>
            <a:ext cx="1158486" cy="759233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 smtClean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ПРОВЕДЕНИЕ ЭНЕРГОАУДИТОВ</a:t>
            </a:r>
            <a:endParaRPr lang="ru-RU" sz="800" b="1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216494" y="5582803"/>
            <a:ext cx="1355505" cy="80249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white"/>
                </a:solidFill>
                <a:latin typeface="Cambria" pitchFamily="18" charset="0"/>
                <a:cs typeface="Arial" pitchFamily="34" charset="0"/>
              </a:rPr>
              <a:t>ФОРМИРОВАНИЕ И ВЕДЕНИЕ ГОСУДАРСТВЕННОГО ЭНЕРГЕТИЧЕСКОГО РЕЕСТРА</a:t>
            </a:r>
          </a:p>
        </p:txBody>
      </p:sp>
      <p:sp>
        <p:nvSpPr>
          <p:cNvPr id="51" name="Параллелограмм 50"/>
          <p:cNvSpPr/>
          <p:nvPr/>
        </p:nvSpPr>
        <p:spPr>
          <a:xfrm>
            <a:off x="8422914" y="6377555"/>
            <a:ext cx="621800" cy="436275"/>
          </a:xfrm>
          <a:prstGeom prst="parallelogram">
            <a:avLst/>
          </a:prstGeom>
          <a:solidFill>
            <a:srgbClr val="1F497D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01x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3.xml><?xml version="1.0" encoding="utf-8"?>
<a:theme xmlns:a="http://schemas.openxmlformats.org/drawingml/2006/main" name="Обыч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5066</TotalTime>
  <Words>1350</Words>
  <Application>Microsoft Office PowerPoint</Application>
  <PresentationFormat>Экран (4:3)</PresentationFormat>
  <Paragraphs>282</Paragraphs>
  <Slides>18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Custom Design</vt:lpstr>
      <vt:lpstr>c01x</vt:lpstr>
      <vt:lpstr>Обычная</vt:lpstr>
      <vt:lpstr>1_Тема Office</vt:lpstr>
      <vt:lpstr>Изображение</vt:lpstr>
      <vt:lpstr>Диаграмма Microsoft Excel</vt:lpstr>
      <vt:lpstr>РЕСПУБЛИКА КАЗАХСТАН</vt:lpstr>
      <vt:lpstr>Стратегические документы</vt:lpstr>
      <vt:lpstr>Концепция Республики Казахстан по переходу к «зеленой экономике»</vt:lpstr>
      <vt:lpstr>Концепция Республики Казахстан по переходу к «зеленой экономике»</vt:lpstr>
      <vt:lpstr>Международные обязательства</vt:lpstr>
      <vt:lpstr>Презентация PowerPoint</vt:lpstr>
      <vt:lpstr>ЗАДАЧИ</vt:lpstr>
      <vt:lpstr>Презентация PowerPoint</vt:lpstr>
      <vt:lpstr>ПИРАМИДА РАЗВИТИЯ ЭНЕРГОСБЕРЕЖЕНИЯ И ВИЭ В КАЗАХСТАНЕ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JDG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Home</cp:lastModifiedBy>
  <cp:revision>331</cp:revision>
  <cp:lastPrinted>2004-09-30T16:41:33Z</cp:lastPrinted>
  <dcterms:created xsi:type="dcterms:W3CDTF">2004-09-17T20:07:42Z</dcterms:created>
  <dcterms:modified xsi:type="dcterms:W3CDTF">2014-11-19T11:19:00Z</dcterms:modified>
</cp:coreProperties>
</file>